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13"/>
  </p:notesMasterIdLst>
  <p:sldIdLst>
    <p:sldId id="262" r:id="rId2"/>
    <p:sldId id="258" r:id="rId3"/>
    <p:sldId id="273" r:id="rId4"/>
    <p:sldId id="274" r:id="rId5"/>
    <p:sldId id="276" r:id="rId6"/>
    <p:sldId id="277" r:id="rId7"/>
    <p:sldId id="279" r:id="rId8"/>
    <p:sldId id="264" r:id="rId9"/>
    <p:sldId id="271" r:id="rId10"/>
    <p:sldId id="281" r:id="rId11"/>
    <p:sldId id="270" r:id="rId12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6163" autoAdjust="0"/>
  </p:normalViewPr>
  <p:slideViewPr>
    <p:cSldViewPr snapToGrid="0">
      <p:cViewPr varScale="1">
        <p:scale>
          <a:sx n="95" d="100"/>
          <a:sy n="95" d="100"/>
        </p:scale>
        <p:origin x="10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31AE3-878E-4FFA-A64B-5D3D15C3F24D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9CFEE-3BF3-48B4-94BD-7CDDC49FF7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9CFEE-3BF3-48B4-94BD-7CDDC49FF7B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929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3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34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95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0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378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31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05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81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8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AB9F4-08FA-CF4D-9F16-4C1701E1BED6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EB7AE-B2C8-EB47-8625-41E129DFC1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26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s://www.cbr.ru/" TargetMode="External"/><Relationship Id="rId7" Type="http://schemas.openxmlformats.org/officeDocument/2006/relationships/image" Target="../media/image3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93;&#1086;&#1095;&#1091;&#1084;&#1086;&#1075;&#1091;&#1079;&#1085;&#1072;&#1102;.&#1088;&#1092;/&#1092;&#1080;&#1085;&#1072;&#1085;&#1089;&#1086;&#1074;&#1099;&#1077;-&#1091;&#1089;&#1083;&#1091;&#1075;&#1080;/" TargetMode="External"/><Relationship Id="rId5" Type="http://schemas.openxmlformats.org/officeDocument/2006/relationships/hyperlink" Target="https://vashifinancy.ru/" TargetMode="External"/><Relationship Id="rId4" Type="http://schemas.openxmlformats.org/officeDocument/2006/relationships/hyperlink" Target="https://fincult.info/" TargetMode="External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r.ru/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93;&#1086;&#1095;&#1091;&#1084;&#1086;&#1075;&#1091;&#1079;&#1085;&#1072;&#1102;.&#1088;&#1092;/&#1092;&#1080;&#1085;&#1072;&#1085;&#1089;&#1086;&#1074;&#1099;&#1077;-&#1091;&#1089;&#1083;&#1091;&#1075;&#1080;/" TargetMode="External"/><Relationship Id="rId5" Type="http://schemas.openxmlformats.org/officeDocument/2006/relationships/hyperlink" Target="https://vashifinancy.ru/" TargetMode="External"/><Relationship Id="rId4" Type="http://schemas.openxmlformats.org/officeDocument/2006/relationships/hyperlink" Target="https://fincult.info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0BFF77-88BE-F61B-B90C-50A6DEAC3EE0}"/>
              </a:ext>
            </a:extLst>
          </p:cNvPr>
          <p:cNvSpPr txBox="1"/>
          <p:nvPr/>
        </p:nvSpPr>
        <p:spPr>
          <a:xfrm>
            <a:off x="0" y="2257778"/>
            <a:ext cx="80322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ea typeface="Favorit Pro" panose="02000006030000020004" pitchFamily="50" charset="0"/>
              </a:rPr>
              <a:t>Финансовая грамотность: как улучшить свое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ea typeface="Favorit Pro" panose="02000006030000020004" pitchFamily="50" charset="0"/>
              </a:rPr>
              <a:t>благосостояние</a:t>
            </a:r>
          </a:p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ea typeface="Favorit Pro" panose="02000006030000020004" pitchFamily="50" charset="0"/>
              </a:rPr>
              <a:t> 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ea typeface="Favorit Pro" panose="02000006030000020004" pitchFamily="50" charset="0"/>
              </a:rPr>
              <a:t>и качество жизни</a:t>
            </a:r>
          </a:p>
          <a:p>
            <a:endParaRPr lang="ru-RU" sz="4000" dirty="0">
              <a:latin typeface="Favorit Pro" panose="02000006030000020004" pitchFamily="50" charset="0"/>
              <a:ea typeface="Favorit Pro" panose="02000006030000020004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AD2528-89C5-7CFF-887C-DD12AE53742C}"/>
              </a:ext>
            </a:extLst>
          </p:cNvPr>
          <p:cNvSpPr txBox="1"/>
          <p:nvPr/>
        </p:nvSpPr>
        <p:spPr>
          <a:xfrm>
            <a:off x="0" y="4741333"/>
            <a:ext cx="6029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ea typeface="Favorit Pro" panose="02000006030000020004" pitchFamily="50" charset="0"/>
              </a:rPr>
              <a:t>Курникова Ирина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a typeface="Favorit Pro" panose="02000006030000020004" pitchFamily="50" charset="0"/>
              </a:rPr>
              <a:t>Валерьевна</a:t>
            </a:r>
            <a:endParaRPr lang="ru-RU" sz="3200" dirty="0">
              <a:solidFill>
                <a:schemeClr val="tx2">
                  <a:lumMod val="75000"/>
                </a:schemeClr>
              </a:solidFill>
              <a:ea typeface="Favorit Pro" panose="02000006030000020004" pitchFamily="50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" y="5486400"/>
            <a:ext cx="4809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ea typeface="Favorit Pro" panose="02000006030000020004" pitchFamily="50" charset="0"/>
              </a:rPr>
              <a:t>Директор института социально-экономических наук,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  <a:ea typeface="Favorit Pro" panose="02000006030000020004" pitchFamily="50" charset="0"/>
              </a:rPr>
              <a:t>канд.экон.наук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ea typeface="Favorit Pro" panose="02000006030000020004" pitchFamily="50" charset="0"/>
              </a:rPr>
              <a:t>, доцент</a:t>
            </a:r>
          </a:p>
        </p:txBody>
      </p:sp>
    </p:spTree>
    <p:extLst>
      <p:ext uri="{BB962C8B-B14F-4D97-AF65-F5344CB8AC3E}">
        <p14:creationId xmlns:p14="http://schemas.microsoft.com/office/powerpoint/2010/main" val="2165192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F7751F-7302-763C-19A3-749461168786}"/>
              </a:ext>
            </a:extLst>
          </p:cNvPr>
          <p:cNvSpPr txBox="1"/>
          <p:nvPr/>
        </p:nvSpPr>
        <p:spPr>
          <a:xfrm>
            <a:off x="562708" y="461196"/>
            <a:ext cx="5637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ea typeface="ＭＳ Ｐゴシック"/>
                <a:cs typeface="Arial" panose="020B0604020202020204" pitchFamily="34" charset="0"/>
              </a:rPr>
              <a:t>ФИНАНСОВАЯ ГРАМОТНОСТЬ: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93C3D-F940-06DE-FC80-0BA1E4904100}"/>
              </a:ext>
            </a:extLst>
          </p:cNvPr>
          <p:cNvSpPr txBox="1"/>
          <p:nvPr/>
        </p:nvSpPr>
        <p:spPr>
          <a:xfrm>
            <a:off x="562708" y="884255"/>
            <a:ext cx="539862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u="sng" dirty="0">
                <a:solidFill>
                  <a:schemeClr val="accent1">
                    <a:lumMod val="50000"/>
                  </a:schemeClr>
                </a:solidFill>
              </a:rPr>
              <a:t>Финансовая грамотность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 —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это совокупность знаний, навыков и установок в сфере финансового поведения человека, ведущих к улучшению благосостояния и повышению качества жизни.</a:t>
            </a:r>
          </a:p>
          <a:p>
            <a:pPr algn="just">
              <a:buNone/>
            </a:pPr>
            <a:r>
              <a:rPr lang="ru-RU" b="1" i="1" u="sng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«Финансовая грамотность</a:t>
            </a:r>
            <a:r>
              <a:rPr lang="ru-RU" b="1" i="1" dirty="0">
                <a:solidFill>
                  <a:srgbClr val="1F497D">
                    <a:lumMod val="75000"/>
                  </a:srgbClr>
                </a:solidFill>
                <a:ea typeface="Calibri"/>
                <a:cs typeface="Times New Roman"/>
              </a:rPr>
              <a:t> – сложная сфера, предполагающая понимание ключевых финансовых понятий и использование этой информации для принятия разумных решений, способствующих экономической безопасности и благосостоянию людей».</a:t>
            </a:r>
            <a:endParaRPr lang="en-US" b="1" i="1" dirty="0">
              <a:solidFill>
                <a:srgbClr val="1F497D">
                  <a:lumMod val="75000"/>
                </a:srgbClr>
              </a:solidFill>
              <a:ea typeface="Calibri"/>
              <a:cs typeface="Times New Roman"/>
            </a:endParaRPr>
          </a:p>
          <a:p>
            <a:endParaRPr lang="ru-RU" dirty="0">
              <a:latin typeface="Favorit Pro Book" panose="02000006030000020004" pitchFamily="2" charset="0"/>
              <a:ea typeface="Favorit Pro Book" panose="02000006030000020004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7" y="1309477"/>
            <a:ext cx="5586983" cy="30887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707842"/>
            <a:ext cx="2322575" cy="258242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429000" y="4873750"/>
            <a:ext cx="8138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Работа </a:t>
            </a:r>
            <a:r>
              <a:rPr lang="ru-RU" dirty="0"/>
              <a:t>в рамках реализации Стратегии должна </a:t>
            </a:r>
            <a:r>
              <a:rPr lang="ru-RU" dirty="0" smtClean="0"/>
              <a:t>быть сконцентрирована </a:t>
            </a:r>
            <a:r>
              <a:rPr lang="ru-RU" dirty="0"/>
              <a:t>на </a:t>
            </a:r>
            <a:r>
              <a:rPr lang="ru-RU" dirty="0" smtClean="0"/>
              <a:t>формировании у </a:t>
            </a:r>
            <a:r>
              <a:rPr lang="ru-RU" dirty="0"/>
              <a:t>большинства граждан </a:t>
            </a:r>
            <a:r>
              <a:rPr lang="ru-RU" dirty="0" smtClean="0"/>
              <a:t>РФ </a:t>
            </a:r>
            <a:r>
              <a:rPr lang="ru-RU" dirty="0"/>
              <a:t>ключевых элементов финансовой культуры (ценностей, установок и поведенческих практик), способствующих финансовому благополучию гражданина, семьи и </a:t>
            </a:r>
            <a:r>
              <a:rPr lang="ru-RU" dirty="0" smtClean="0"/>
              <a:t>общества.</a:t>
            </a:r>
            <a:endParaRPr lang="ru-RU" dirty="0"/>
          </a:p>
        </p:txBody>
      </p:sp>
      <p:sp>
        <p:nvSpPr>
          <p:cNvPr id="13" name="Полилиния 12"/>
          <p:cNvSpPr/>
          <p:nvPr/>
        </p:nvSpPr>
        <p:spPr>
          <a:xfrm>
            <a:off x="3587162" y="4769479"/>
            <a:ext cx="466344" cy="456319"/>
          </a:xfrm>
          <a:custGeom>
            <a:avLst/>
            <a:gdLst>
              <a:gd name="connsiteX0" fmla="*/ 1498600 w 1701800"/>
              <a:gd name="connsiteY0" fmla="*/ 0 h 1341120"/>
              <a:gd name="connsiteX1" fmla="*/ 1701800 w 1701800"/>
              <a:gd name="connsiteY1" fmla="*/ 203200 h 1341120"/>
              <a:gd name="connsiteX2" fmla="*/ 563880 w 1701800"/>
              <a:gd name="connsiteY2" fmla="*/ 1341120 h 1341120"/>
              <a:gd name="connsiteX3" fmla="*/ 0 w 1701800"/>
              <a:gd name="connsiteY3" fmla="*/ 777240 h 1341120"/>
              <a:gd name="connsiteX4" fmla="*/ 195580 w 1701800"/>
              <a:gd name="connsiteY4" fmla="*/ 581660 h 1341120"/>
              <a:gd name="connsiteX5" fmla="*/ 558800 w 1701800"/>
              <a:gd name="connsiteY5" fmla="*/ 944880 h 1341120"/>
              <a:gd name="connsiteX6" fmla="*/ 1498600 w 1701800"/>
              <a:gd name="connsiteY6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1800" h="1341120">
                <a:moveTo>
                  <a:pt x="1498600" y="0"/>
                </a:moveTo>
                <a:lnTo>
                  <a:pt x="1701800" y="203200"/>
                </a:lnTo>
                <a:lnTo>
                  <a:pt x="563880" y="1341120"/>
                </a:lnTo>
                <a:lnTo>
                  <a:pt x="0" y="777240"/>
                </a:lnTo>
                <a:lnTo>
                  <a:pt x="195580" y="581660"/>
                </a:lnTo>
                <a:lnTo>
                  <a:pt x="558800" y="944880"/>
                </a:lnTo>
                <a:lnTo>
                  <a:pt x="1498600" y="0"/>
                </a:lnTo>
                <a:close/>
              </a:path>
            </a:pathLst>
          </a:cu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398719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294" y="1572768"/>
            <a:ext cx="6092614" cy="4498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85217" y="484632"/>
            <a:ext cx="33192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ЛИЧНЫЕ ФИНАНСЫ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57417" y="1014984"/>
            <a:ext cx="33741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3E3E3C"/>
                </a:solidFill>
              </a:rPr>
              <a:t>Индекс финансовой грамотности россиян в 2024 году составил 12,77 балла из 21 возможного. </a:t>
            </a:r>
            <a:r>
              <a:rPr lang="ru-RU" sz="1600" dirty="0">
                <a:solidFill>
                  <a:srgbClr val="3E3E3C"/>
                </a:solidFill>
              </a:rPr>
              <a:t>Максимальный за шестилетнюю историю показатель Индекса в 2022 году составлял 12,79 балла. 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57416" y="2636997"/>
            <a:ext cx="4407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82828"/>
                </a:solidFill>
              </a:rPr>
              <a:t>79% российских семей не ведут регулярный учет доходов и расходов</a:t>
            </a:r>
            <a:endParaRPr lang="ru-RU" sz="16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571" y="3401568"/>
            <a:ext cx="4478747" cy="122529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185" y="3169418"/>
            <a:ext cx="4133677" cy="23214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185" y="5109959"/>
            <a:ext cx="4801054" cy="96165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585217" y="859537"/>
            <a:ext cx="617219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Индекс финансовой грамотности отражает способность человека к разумному управлению личными финансами</a:t>
            </a:r>
            <a:r>
              <a:rPr lang="ru-RU" dirty="0"/>
              <a:t>.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58571" y="4750367"/>
            <a:ext cx="46080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Эксперты Аналитического центра НАФИ уже более 10 лет занимаются регулярными измерениями уровня финансовой грамотности россиян:</a:t>
            </a:r>
          </a:p>
        </p:txBody>
      </p:sp>
    </p:spTree>
    <p:extLst>
      <p:ext uri="{BB962C8B-B14F-4D97-AF65-F5344CB8AC3E}">
        <p14:creationId xmlns:p14="http://schemas.microsoft.com/office/powerpoint/2010/main" val="1976761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95" y="634246"/>
            <a:ext cx="4330839" cy="27520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191" y="3366198"/>
            <a:ext cx="5516545" cy="2763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65" y="3386296"/>
            <a:ext cx="4149969" cy="261445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4804" y="634246"/>
            <a:ext cx="4923694" cy="239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97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95" y="687979"/>
            <a:ext cx="4823208" cy="26480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416" y="687979"/>
            <a:ext cx="4158485" cy="2768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95" y="3557116"/>
            <a:ext cx="4953836" cy="27761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7802" y="3557116"/>
            <a:ext cx="4863401" cy="264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68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26" y="4058800"/>
            <a:ext cx="5084466" cy="22862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9543" y="1852798"/>
            <a:ext cx="5466303" cy="40675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4769" y="805999"/>
            <a:ext cx="55007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  <a:tabLst>
                <a:tab pos="541338" algn="l"/>
              </a:tabLst>
            </a:pPr>
            <a:r>
              <a:rPr lang="ru-RU" sz="2400" b="1" dirty="0" smtClean="0">
                <a:solidFill>
                  <a:srgbClr val="002060"/>
                </a:solidFill>
              </a:rPr>
              <a:t>Как улучшить свое благосостояние?</a:t>
            </a:r>
          </a:p>
          <a:p>
            <a:pPr>
              <a:buNone/>
              <a:tabLst>
                <a:tab pos="541338" algn="l"/>
              </a:tabLst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   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Обеспечивать финансовое планирование личного / семейного бюджета</a:t>
            </a:r>
          </a:p>
          <a:p>
            <a:pPr>
              <a:buNone/>
              <a:tabLst>
                <a:tab pos="541338" algn="l"/>
              </a:tabLst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   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Создать собственную модель финансового поведения и инвестирования на финансовом рынке</a:t>
            </a:r>
          </a:p>
          <a:p>
            <a:pPr>
              <a:buNone/>
              <a:tabLst>
                <a:tab pos="541338" algn="l"/>
              </a:tabLst>
            </a:pPr>
            <a:r>
              <a:rPr lang="ru-RU" dirty="0" smtClean="0"/>
              <a:t>       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Знать налоги «в лицо» и использовать налоговые льготы</a:t>
            </a:r>
          </a:p>
          <a:p>
            <a:pPr>
              <a:buNone/>
              <a:tabLst>
                <a:tab pos="541338" algn="l"/>
              </a:tabLs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    Учитывать финансовые риски и мошеннические </a:t>
            </a:r>
          </a:p>
          <a:p>
            <a:pPr>
              <a:buNone/>
              <a:tabLst>
                <a:tab pos="541338" algn="l"/>
              </a:tabLs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схемы</a:t>
            </a:r>
          </a:p>
          <a:p>
            <a:pPr>
              <a:buNone/>
              <a:tabLst>
                <a:tab pos="541338" algn="l"/>
              </a:tabLst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       Участвовать в программах по повышению финансовой грамотности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852488" y="1276141"/>
            <a:ext cx="287095" cy="311500"/>
          </a:xfrm>
          <a:custGeom>
            <a:avLst/>
            <a:gdLst>
              <a:gd name="connsiteX0" fmla="*/ 1498600 w 1701800"/>
              <a:gd name="connsiteY0" fmla="*/ 0 h 1341120"/>
              <a:gd name="connsiteX1" fmla="*/ 1701800 w 1701800"/>
              <a:gd name="connsiteY1" fmla="*/ 203200 h 1341120"/>
              <a:gd name="connsiteX2" fmla="*/ 563880 w 1701800"/>
              <a:gd name="connsiteY2" fmla="*/ 1341120 h 1341120"/>
              <a:gd name="connsiteX3" fmla="*/ 0 w 1701800"/>
              <a:gd name="connsiteY3" fmla="*/ 777240 h 1341120"/>
              <a:gd name="connsiteX4" fmla="*/ 195580 w 1701800"/>
              <a:gd name="connsiteY4" fmla="*/ 581660 h 1341120"/>
              <a:gd name="connsiteX5" fmla="*/ 558800 w 1701800"/>
              <a:gd name="connsiteY5" fmla="*/ 944880 h 1341120"/>
              <a:gd name="connsiteX6" fmla="*/ 1498600 w 1701800"/>
              <a:gd name="connsiteY6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1800" h="1341120">
                <a:moveTo>
                  <a:pt x="1498600" y="0"/>
                </a:moveTo>
                <a:lnTo>
                  <a:pt x="1701800" y="203200"/>
                </a:lnTo>
                <a:lnTo>
                  <a:pt x="563880" y="1341120"/>
                </a:lnTo>
                <a:lnTo>
                  <a:pt x="0" y="777240"/>
                </a:lnTo>
                <a:lnTo>
                  <a:pt x="195580" y="581660"/>
                </a:lnTo>
                <a:lnTo>
                  <a:pt x="558800" y="944880"/>
                </a:lnTo>
                <a:lnTo>
                  <a:pt x="1498600" y="0"/>
                </a:lnTo>
                <a:close/>
              </a:path>
            </a:pathLst>
          </a:cu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000"/>
          </a:p>
        </p:txBody>
      </p:sp>
      <p:sp>
        <p:nvSpPr>
          <p:cNvPr id="13" name="Полилиния 12"/>
          <p:cNvSpPr/>
          <p:nvPr/>
        </p:nvSpPr>
        <p:spPr>
          <a:xfrm>
            <a:off x="852488" y="1852798"/>
            <a:ext cx="282976" cy="358841"/>
          </a:xfrm>
          <a:custGeom>
            <a:avLst/>
            <a:gdLst>
              <a:gd name="connsiteX0" fmla="*/ 1498600 w 1701800"/>
              <a:gd name="connsiteY0" fmla="*/ 0 h 1341120"/>
              <a:gd name="connsiteX1" fmla="*/ 1701800 w 1701800"/>
              <a:gd name="connsiteY1" fmla="*/ 203200 h 1341120"/>
              <a:gd name="connsiteX2" fmla="*/ 563880 w 1701800"/>
              <a:gd name="connsiteY2" fmla="*/ 1341120 h 1341120"/>
              <a:gd name="connsiteX3" fmla="*/ 0 w 1701800"/>
              <a:gd name="connsiteY3" fmla="*/ 777240 h 1341120"/>
              <a:gd name="connsiteX4" fmla="*/ 195580 w 1701800"/>
              <a:gd name="connsiteY4" fmla="*/ 581660 h 1341120"/>
              <a:gd name="connsiteX5" fmla="*/ 558800 w 1701800"/>
              <a:gd name="connsiteY5" fmla="*/ 944880 h 1341120"/>
              <a:gd name="connsiteX6" fmla="*/ 1498600 w 1701800"/>
              <a:gd name="connsiteY6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1800" h="1341120">
                <a:moveTo>
                  <a:pt x="1498600" y="0"/>
                </a:moveTo>
                <a:lnTo>
                  <a:pt x="1701800" y="203200"/>
                </a:lnTo>
                <a:lnTo>
                  <a:pt x="563880" y="1341120"/>
                </a:lnTo>
                <a:lnTo>
                  <a:pt x="0" y="777240"/>
                </a:lnTo>
                <a:lnTo>
                  <a:pt x="195580" y="581660"/>
                </a:lnTo>
                <a:lnTo>
                  <a:pt x="558800" y="944880"/>
                </a:lnTo>
                <a:lnTo>
                  <a:pt x="1498600" y="0"/>
                </a:lnTo>
                <a:close/>
              </a:path>
            </a:pathLst>
          </a:cu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000"/>
          </a:p>
        </p:txBody>
      </p:sp>
      <p:sp>
        <p:nvSpPr>
          <p:cNvPr id="14" name="Полилиния 13"/>
          <p:cNvSpPr/>
          <p:nvPr/>
        </p:nvSpPr>
        <p:spPr>
          <a:xfrm>
            <a:off x="852488" y="2476796"/>
            <a:ext cx="296020" cy="358401"/>
          </a:xfrm>
          <a:custGeom>
            <a:avLst/>
            <a:gdLst>
              <a:gd name="connsiteX0" fmla="*/ 1498600 w 1701800"/>
              <a:gd name="connsiteY0" fmla="*/ 0 h 1341120"/>
              <a:gd name="connsiteX1" fmla="*/ 1701800 w 1701800"/>
              <a:gd name="connsiteY1" fmla="*/ 203200 h 1341120"/>
              <a:gd name="connsiteX2" fmla="*/ 563880 w 1701800"/>
              <a:gd name="connsiteY2" fmla="*/ 1341120 h 1341120"/>
              <a:gd name="connsiteX3" fmla="*/ 0 w 1701800"/>
              <a:gd name="connsiteY3" fmla="*/ 777240 h 1341120"/>
              <a:gd name="connsiteX4" fmla="*/ 195580 w 1701800"/>
              <a:gd name="connsiteY4" fmla="*/ 581660 h 1341120"/>
              <a:gd name="connsiteX5" fmla="*/ 558800 w 1701800"/>
              <a:gd name="connsiteY5" fmla="*/ 944880 h 1341120"/>
              <a:gd name="connsiteX6" fmla="*/ 1498600 w 1701800"/>
              <a:gd name="connsiteY6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1800" h="1341120">
                <a:moveTo>
                  <a:pt x="1498600" y="0"/>
                </a:moveTo>
                <a:lnTo>
                  <a:pt x="1701800" y="203200"/>
                </a:lnTo>
                <a:lnTo>
                  <a:pt x="563880" y="1341120"/>
                </a:lnTo>
                <a:lnTo>
                  <a:pt x="0" y="777240"/>
                </a:lnTo>
                <a:lnTo>
                  <a:pt x="195580" y="581660"/>
                </a:lnTo>
                <a:lnTo>
                  <a:pt x="558800" y="944880"/>
                </a:lnTo>
                <a:lnTo>
                  <a:pt x="1498600" y="0"/>
                </a:lnTo>
                <a:close/>
              </a:path>
            </a:pathLst>
          </a:cu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000"/>
          </a:p>
        </p:txBody>
      </p:sp>
      <p:sp>
        <p:nvSpPr>
          <p:cNvPr id="15" name="Полилиния 14"/>
          <p:cNvSpPr/>
          <p:nvPr/>
        </p:nvSpPr>
        <p:spPr>
          <a:xfrm>
            <a:off x="843563" y="2984360"/>
            <a:ext cx="291901" cy="371789"/>
          </a:xfrm>
          <a:custGeom>
            <a:avLst/>
            <a:gdLst>
              <a:gd name="connsiteX0" fmla="*/ 1498600 w 1701800"/>
              <a:gd name="connsiteY0" fmla="*/ 0 h 1341120"/>
              <a:gd name="connsiteX1" fmla="*/ 1701800 w 1701800"/>
              <a:gd name="connsiteY1" fmla="*/ 203200 h 1341120"/>
              <a:gd name="connsiteX2" fmla="*/ 563880 w 1701800"/>
              <a:gd name="connsiteY2" fmla="*/ 1341120 h 1341120"/>
              <a:gd name="connsiteX3" fmla="*/ 0 w 1701800"/>
              <a:gd name="connsiteY3" fmla="*/ 777240 h 1341120"/>
              <a:gd name="connsiteX4" fmla="*/ 195580 w 1701800"/>
              <a:gd name="connsiteY4" fmla="*/ 581660 h 1341120"/>
              <a:gd name="connsiteX5" fmla="*/ 558800 w 1701800"/>
              <a:gd name="connsiteY5" fmla="*/ 944880 h 1341120"/>
              <a:gd name="connsiteX6" fmla="*/ 1498600 w 1701800"/>
              <a:gd name="connsiteY6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1800" h="1341120">
                <a:moveTo>
                  <a:pt x="1498600" y="0"/>
                </a:moveTo>
                <a:lnTo>
                  <a:pt x="1701800" y="203200"/>
                </a:lnTo>
                <a:lnTo>
                  <a:pt x="563880" y="1341120"/>
                </a:lnTo>
                <a:lnTo>
                  <a:pt x="0" y="777240"/>
                </a:lnTo>
                <a:lnTo>
                  <a:pt x="195580" y="581660"/>
                </a:lnTo>
                <a:lnTo>
                  <a:pt x="558800" y="944880"/>
                </a:lnTo>
                <a:lnTo>
                  <a:pt x="1498600" y="0"/>
                </a:lnTo>
                <a:close/>
              </a:path>
            </a:pathLst>
          </a:cu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000"/>
          </a:p>
        </p:txBody>
      </p:sp>
      <p:sp>
        <p:nvSpPr>
          <p:cNvPr id="16" name="Полилиния 15"/>
          <p:cNvSpPr/>
          <p:nvPr/>
        </p:nvSpPr>
        <p:spPr>
          <a:xfrm>
            <a:off x="826253" y="3609612"/>
            <a:ext cx="282977" cy="352173"/>
          </a:xfrm>
          <a:custGeom>
            <a:avLst/>
            <a:gdLst>
              <a:gd name="connsiteX0" fmla="*/ 1498600 w 1701800"/>
              <a:gd name="connsiteY0" fmla="*/ 0 h 1341120"/>
              <a:gd name="connsiteX1" fmla="*/ 1701800 w 1701800"/>
              <a:gd name="connsiteY1" fmla="*/ 203200 h 1341120"/>
              <a:gd name="connsiteX2" fmla="*/ 563880 w 1701800"/>
              <a:gd name="connsiteY2" fmla="*/ 1341120 h 1341120"/>
              <a:gd name="connsiteX3" fmla="*/ 0 w 1701800"/>
              <a:gd name="connsiteY3" fmla="*/ 777240 h 1341120"/>
              <a:gd name="connsiteX4" fmla="*/ 195580 w 1701800"/>
              <a:gd name="connsiteY4" fmla="*/ 581660 h 1341120"/>
              <a:gd name="connsiteX5" fmla="*/ 558800 w 1701800"/>
              <a:gd name="connsiteY5" fmla="*/ 944880 h 1341120"/>
              <a:gd name="connsiteX6" fmla="*/ 1498600 w 1701800"/>
              <a:gd name="connsiteY6" fmla="*/ 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01800" h="1341120">
                <a:moveTo>
                  <a:pt x="1498600" y="0"/>
                </a:moveTo>
                <a:lnTo>
                  <a:pt x="1701800" y="203200"/>
                </a:lnTo>
                <a:lnTo>
                  <a:pt x="563880" y="1341120"/>
                </a:lnTo>
                <a:lnTo>
                  <a:pt x="0" y="777240"/>
                </a:lnTo>
                <a:lnTo>
                  <a:pt x="195580" y="581660"/>
                </a:lnTo>
                <a:lnTo>
                  <a:pt x="558800" y="944880"/>
                </a:lnTo>
                <a:lnTo>
                  <a:pt x="1498600" y="0"/>
                </a:lnTo>
                <a:close/>
              </a:path>
            </a:pathLst>
          </a:custGeom>
          <a:solidFill>
            <a:srgbClr val="009999"/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375390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70" y="1179565"/>
            <a:ext cx="8217669" cy="28590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3142" y="763674"/>
            <a:ext cx="9147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Знание финансовых услуг и возможностей финансового рынка 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6035" y="2914022"/>
            <a:ext cx="2376195" cy="34264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440" y="1969478"/>
            <a:ext cx="2514561" cy="54749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3142" y="4038599"/>
            <a:ext cx="4038601" cy="2318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9714" y="3929743"/>
            <a:ext cx="3940629" cy="241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0595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83" y="870565"/>
            <a:ext cx="3828422" cy="25561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467" y="964642"/>
            <a:ext cx="6497382" cy="28034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83" y="3426743"/>
            <a:ext cx="3828422" cy="28934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2978" y="4089680"/>
            <a:ext cx="5033794" cy="23010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85467" y="593108"/>
            <a:ext cx="3914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Знать налоги «в лицо»</a:t>
            </a:r>
            <a:endParaRPr lang="ru-RU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81952" y="4061637"/>
            <a:ext cx="1850065" cy="227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98105" y="3768132"/>
            <a:ext cx="7306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 2024 году впервые будет действовать налог на доходы по вкладам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317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423C43-48F8-900C-E456-C367A43E982D}"/>
              </a:ext>
            </a:extLst>
          </p:cNvPr>
          <p:cNvSpPr txBox="1"/>
          <p:nvPr/>
        </p:nvSpPr>
        <p:spPr>
          <a:xfrm>
            <a:off x="962526" y="693020"/>
            <a:ext cx="603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kern="0" spc="90" dirty="0">
                <a:solidFill>
                  <a:schemeClr val="accent5">
                    <a:lumMod val="50000"/>
                  </a:schemeClr>
                </a:solidFill>
                <a:ea typeface="Favorit Pro Regular" pitchFamily="34" charset="-122"/>
                <a:cs typeface="Arial" panose="020B0604020202020204" pitchFamily="34" charset="0"/>
              </a:rPr>
              <a:t>Источники: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66143D-ACBB-E3C6-8AFC-9D14948EA4C8}"/>
              </a:ext>
            </a:extLst>
          </p:cNvPr>
          <p:cNvSpPr txBox="1"/>
          <p:nvPr/>
        </p:nvSpPr>
        <p:spPr>
          <a:xfrm>
            <a:off x="875899" y="1434164"/>
            <a:ext cx="72381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/>
              <a:tabLst>
                <a:tab pos="357188" algn="l"/>
              </a:tabLst>
            </a:pPr>
            <a:r>
              <a:rPr lang="ru-RU" dirty="0">
                <a:ea typeface="Arial Unicode MS"/>
                <a:cs typeface="Arial" panose="020B0604020202020204" pitchFamily="34" charset="0"/>
              </a:rPr>
              <a:t>Конституция Российской Федерации. </a:t>
            </a:r>
          </a:p>
          <a:p>
            <a:pPr marL="357188" indent="-357188" algn="just">
              <a:buAutoNum type="arabicPeriod"/>
              <a:tabLst>
                <a:tab pos="357188" algn="l"/>
              </a:tabLst>
            </a:pPr>
            <a:r>
              <a:rPr lang="ru-RU" dirty="0" smtClean="0">
                <a:ea typeface="Arial Unicode MS"/>
                <a:cs typeface="Arial" panose="020B0604020202020204" pitchFamily="34" charset="0"/>
              </a:rPr>
              <a:t>Налоговый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кодекс Российской Федерации. Части первая и вторая.</a:t>
            </a:r>
          </a:p>
          <a:p>
            <a:pPr algn="just"/>
            <a:r>
              <a:rPr lang="ru-RU" dirty="0" smtClean="0">
                <a:cs typeface="Arial" panose="020B0604020202020204" pitchFamily="34" charset="0"/>
              </a:rPr>
              <a:t>3. </a:t>
            </a:r>
            <a:r>
              <a:rPr lang="ru-RU" dirty="0" err="1" smtClean="0">
                <a:cs typeface="Arial" panose="020B0604020202020204" pitchFamily="34" charset="0"/>
              </a:rPr>
              <a:t>Липсиц</a:t>
            </a:r>
            <a:r>
              <a:rPr lang="ru-RU" dirty="0" smtClean="0">
                <a:ea typeface="Arial Unicode MS"/>
                <a:cs typeface="Arial" panose="020B0604020202020204" pitchFamily="34" charset="0"/>
              </a:rPr>
              <a:t>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И.В. Экономика: история и современная организация хозяйственной деятельности / И.В. </a:t>
            </a:r>
            <a:r>
              <a:rPr lang="ru-RU" dirty="0" err="1">
                <a:ea typeface="Arial Unicode MS"/>
                <a:cs typeface="Arial" panose="020B0604020202020204" pitchFamily="34" charset="0"/>
              </a:rPr>
              <a:t>Липсиц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. — М.: ВИТА-ПРЕСС, 2014. </a:t>
            </a: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</a:rPr>
              <a:t>4. </a:t>
            </a:r>
            <a:r>
              <a:rPr lang="ru-RU" dirty="0" err="1" smtClean="0">
                <a:cs typeface="Arial" panose="020B0604020202020204" pitchFamily="34" charset="0"/>
              </a:rPr>
              <a:t>Фрицлер</a:t>
            </a:r>
            <a:r>
              <a:rPr lang="ru-RU" dirty="0" smtClean="0">
                <a:cs typeface="Arial" panose="020B0604020202020204" pitchFamily="34" charset="0"/>
              </a:rPr>
              <a:t> </a:t>
            </a:r>
            <a:r>
              <a:rPr lang="ru-RU" dirty="0">
                <a:cs typeface="Arial" panose="020B0604020202020204" pitchFamily="34" charset="0"/>
              </a:rPr>
              <a:t>А. В.  Основы финансовой грамотности : учебник для среднего профессионального образования / А. В. </a:t>
            </a:r>
            <a:r>
              <a:rPr lang="ru-RU" dirty="0" err="1">
                <a:cs typeface="Arial" panose="020B0604020202020204" pitchFamily="34" charset="0"/>
              </a:rPr>
              <a:t>Фрицлер</a:t>
            </a:r>
            <a:r>
              <a:rPr lang="ru-RU" dirty="0">
                <a:cs typeface="Arial" panose="020B0604020202020204" pitchFamily="34" charset="0"/>
              </a:rPr>
              <a:t>, Е. А. Тарханова. — 2-е изд., </a:t>
            </a:r>
            <a:r>
              <a:rPr lang="ru-RU" dirty="0" err="1">
                <a:cs typeface="Arial" panose="020B0604020202020204" pitchFamily="34" charset="0"/>
              </a:rPr>
              <a:t>перераб</a:t>
            </a:r>
            <a:r>
              <a:rPr lang="ru-RU" dirty="0">
                <a:cs typeface="Arial" panose="020B0604020202020204" pitchFamily="34" charset="0"/>
              </a:rPr>
              <a:t>. и доп. — Москва : Издательство </a:t>
            </a:r>
            <a:r>
              <a:rPr lang="ru-RU" dirty="0" err="1">
                <a:cs typeface="Arial" panose="020B0604020202020204" pitchFamily="34" charset="0"/>
              </a:rPr>
              <a:t>Юрайт</a:t>
            </a:r>
            <a:r>
              <a:rPr lang="ru-RU" dirty="0">
                <a:cs typeface="Arial" panose="020B0604020202020204" pitchFamily="34" charset="0"/>
              </a:rPr>
              <a:t>, 2023. — 148 с. </a:t>
            </a:r>
            <a:endParaRPr lang="ru-RU" dirty="0" smtClean="0"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  <a:hlinkClick r:id="rId3"/>
              </a:rPr>
              <a:t>5. </a:t>
            </a:r>
            <a:r>
              <a:rPr lang="en-US" dirty="0" smtClean="0">
                <a:ea typeface="Arial Unicode MS"/>
                <a:cs typeface="Arial" panose="020B0604020202020204" pitchFamily="34" charset="0"/>
                <a:hlinkClick r:id="rId3"/>
              </a:rPr>
              <a:t>https</a:t>
            </a:r>
            <a:r>
              <a:rPr lang="en-US" dirty="0">
                <a:ea typeface="Arial Unicode MS"/>
                <a:cs typeface="Arial" panose="020B0604020202020204" pitchFamily="34" charset="0"/>
                <a:hlinkClick r:id="rId3"/>
              </a:rPr>
              <a:t>://</a:t>
            </a:r>
            <a:r>
              <a:rPr lang="en-US" dirty="0" smtClean="0">
                <a:ea typeface="Arial Unicode MS"/>
                <a:cs typeface="Arial" panose="020B0604020202020204" pitchFamily="34" charset="0"/>
                <a:hlinkClick r:id="rId3"/>
              </a:rPr>
              <a:t>www.cbr.ru</a:t>
            </a:r>
            <a:r>
              <a:rPr lang="en-US" dirty="0" smtClean="0">
                <a:ea typeface="Arial Unicode MS"/>
                <a:cs typeface="Arial" panose="020B0604020202020204" pitchFamily="34" charset="0"/>
              </a:rPr>
              <a:t> – </a:t>
            </a:r>
            <a:r>
              <a:rPr lang="ru-RU" dirty="0" smtClean="0">
                <a:ea typeface="Arial Unicode MS"/>
                <a:cs typeface="Arial" panose="020B0604020202020204" pitchFamily="34" charset="0"/>
              </a:rPr>
              <a:t>сайт Банка России</a:t>
            </a:r>
            <a:endParaRPr lang="en-US" dirty="0" smtClean="0">
              <a:ea typeface="Arial Unicode MS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</a:rPr>
              <a:t>6. www.minfin.ru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– сайт Министерства финансов РФ </a:t>
            </a: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</a:rPr>
              <a:t>7. www.nalog.ru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– сайт Федеральной налоговой службы РФ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F5D7E-C39F-71A9-F398-2393F8C4FC88}"/>
              </a:ext>
            </a:extLst>
          </p:cNvPr>
          <p:cNvSpPr txBox="1"/>
          <p:nvPr/>
        </p:nvSpPr>
        <p:spPr>
          <a:xfrm>
            <a:off x="875899" y="4741334"/>
            <a:ext cx="5954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cs typeface="Arial" panose="020B0604020202020204" pitchFamily="34" charset="0"/>
              </a:rPr>
              <a:t>Дополнительно. Подборка </a:t>
            </a:r>
            <a:r>
              <a:rPr lang="ru-RU" sz="1600" dirty="0">
                <a:cs typeface="Arial" panose="020B0604020202020204" pitchFamily="34" charset="0"/>
              </a:rPr>
              <a:t>полезных сайтов с финансовой тематикой:</a:t>
            </a:r>
          </a:p>
          <a:p>
            <a:r>
              <a:rPr lang="ru-RU" sz="1600" dirty="0"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https://fincult.info/</a:t>
            </a:r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https://vashifinancy.ru/</a:t>
            </a: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https://</a:t>
            </a: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хочумогузнаю.рф/</a:t>
            </a: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ги</a:t>
            </a:r>
            <a:r>
              <a:rPr lang="ru-RU" sz="1600" u="sng" dirty="0" smtClean="0">
                <a:solidFill>
                  <a:schemeClr val="bg1"/>
                </a:solidFill>
                <a:cs typeface="Arial" panose="020B0604020202020204" pitchFamily="34" charset="0"/>
              </a:rPr>
              <a:t>ги</a:t>
            </a:r>
            <a:endParaRPr lang="ru-RU" sz="1600" u="sng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0" name="Picture 2" descr="Налог для самозанятых – 2020: новые ответы ФНС России уже в ГАРАНТе">
            <a:extLst>
              <a:ext uri="{FF2B5EF4-FFF2-40B4-BE49-F238E27FC236}">
                <a16:creationId xmlns:a16="http://schemas.microsoft.com/office/drawing/2014/main" id="{46292CE2-489D-4175-8CD9-2472D31C3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034" y="1275925"/>
            <a:ext cx="2523598" cy="221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07CAB9-4A4B-41C2-8454-D674216AD3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0137" y="3493971"/>
            <a:ext cx="3179803" cy="262769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41678" y="432079"/>
            <a:ext cx="11111022" cy="612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41466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423C43-48F8-900C-E456-C367A43E982D}"/>
              </a:ext>
            </a:extLst>
          </p:cNvPr>
          <p:cNvSpPr txBox="1"/>
          <p:nvPr/>
        </p:nvSpPr>
        <p:spPr>
          <a:xfrm>
            <a:off x="962526" y="693020"/>
            <a:ext cx="603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kern="0" spc="90" dirty="0">
                <a:solidFill>
                  <a:schemeClr val="accent5">
                    <a:lumMod val="50000"/>
                  </a:schemeClr>
                </a:solidFill>
                <a:ea typeface="Favorit Pro Regular" pitchFamily="34" charset="-122"/>
                <a:cs typeface="Arial" panose="020B0604020202020204" pitchFamily="34" charset="0"/>
              </a:rPr>
              <a:t>Источники: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66143D-ACBB-E3C6-8AFC-9D14948EA4C8}"/>
              </a:ext>
            </a:extLst>
          </p:cNvPr>
          <p:cNvSpPr txBox="1"/>
          <p:nvPr/>
        </p:nvSpPr>
        <p:spPr>
          <a:xfrm>
            <a:off x="875899" y="1434164"/>
            <a:ext cx="72381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 algn="just">
              <a:buAutoNum type="arabicPeriod"/>
              <a:tabLst>
                <a:tab pos="357188" algn="l"/>
              </a:tabLst>
            </a:pPr>
            <a:r>
              <a:rPr lang="ru-RU" dirty="0">
                <a:ea typeface="Arial Unicode MS"/>
                <a:cs typeface="Arial" panose="020B0604020202020204" pitchFamily="34" charset="0"/>
              </a:rPr>
              <a:t>Конституция Российской Федерации. </a:t>
            </a:r>
          </a:p>
          <a:p>
            <a:pPr marL="357188" indent="-357188" algn="just">
              <a:buAutoNum type="arabicPeriod"/>
              <a:tabLst>
                <a:tab pos="357188" algn="l"/>
              </a:tabLst>
            </a:pPr>
            <a:r>
              <a:rPr lang="ru-RU" dirty="0" smtClean="0">
                <a:ea typeface="Arial Unicode MS"/>
                <a:cs typeface="Arial" panose="020B0604020202020204" pitchFamily="34" charset="0"/>
              </a:rPr>
              <a:t>Налоговый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кодекс Российской Федерации. Части первая и вторая.</a:t>
            </a:r>
          </a:p>
          <a:p>
            <a:pPr algn="just"/>
            <a:r>
              <a:rPr lang="ru-RU" dirty="0" smtClean="0">
                <a:cs typeface="Arial" panose="020B0604020202020204" pitchFamily="34" charset="0"/>
              </a:rPr>
              <a:t>3. </a:t>
            </a:r>
            <a:r>
              <a:rPr lang="ru-RU" dirty="0" err="1" smtClean="0">
                <a:cs typeface="Arial" panose="020B0604020202020204" pitchFamily="34" charset="0"/>
              </a:rPr>
              <a:t>Липсиц</a:t>
            </a:r>
            <a:r>
              <a:rPr lang="ru-RU" dirty="0" smtClean="0">
                <a:ea typeface="Arial Unicode MS"/>
                <a:cs typeface="Arial" panose="020B0604020202020204" pitchFamily="34" charset="0"/>
              </a:rPr>
              <a:t>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И.В. Экономика: история и современная организация хозяйственной деятельности / И.В. </a:t>
            </a:r>
            <a:r>
              <a:rPr lang="ru-RU" dirty="0" err="1">
                <a:ea typeface="Arial Unicode MS"/>
                <a:cs typeface="Arial" panose="020B0604020202020204" pitchFamily="34" charset="0"/>
              </a:rPr>
              <a:t>Липсиц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. — М.: ВИТА-ПРЕСС, 2014. </a:t>
            </a: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</a:rPr>
              <a:t>4. </a:t>
            </a:r>
            <a:r>
              <a:rPr lang="ru-RU" dirty="0" err="1" smtClean="0">
                <a:cs typeface="Arial" panose="020B0604020202020204" pitchFamily="34" charset="0"/>
              </a:rPr>
              <a:t>Фрицлер</a:t>
            </a:r>
            <a:r>
              <a:rPr lang="ru-RU" dirty="0" smtClean="0">
                <a:cs typeface="Arial" panose="020B0604020202020204" pitchFamily="34" charset="0"/>
              </a:rPr>
              <a:t> </a:t>
            </a:r>
            <a:r>
              <a:rPr lang="ru-RU" dirty="0">
                <a:cs typeface="Arial" panose="020B0604020202020204" pitchFamily="34" charset="0"/>
              </a:rPr>
              <a:t>А. В.  Основы финансовой грамотности : учебник для среднего профессионального образования / А. В. </a:t>
            </a:r>
            <a:r>
              <a:rPr lang="ru-RU" dirty="0" err="1">
                <a:cs typeface="Arial" panose="020B0604020202020204" pitchFamily="34" charset="0"/>
              </a:rPr>
              <a:t>Фрицлер</a:t>
            </a:r>
            <a:r>
              <a:rPr lang="ru-RU" dirty="0">
                <a:cs typeface="Arial" panose="020B0604020202020204" pitchFamily="34" charset="0"/>
              </a:rPr>
              <a:t>, Е. А. Тарханова. — 2-е изд., </a:t>
            </a:r>
            <a:r>
              <a:rPr lang="ru-RU" dirty="0" err="1">
                <a:cs typeface="Arial" panose="020B0604020202020204" pitchFamily="34" charset="0"/>
              </a:rPr>
              <a:t>перераб</a:t>
            </a:r>
            <a:r>
              <a:rPr lang="ru-RU" dirty="0">
                <a:cs typeface="Arial" panose="020B0604020202020204" pitchFamily="34" charset="0"/>
              </a:rPr>
              <a:t>. и доп. — Москва : Издательство </a:t>
            </a:r>
            <a:r>
              <a:rPr lang="ru-RU" dirty="0" err="1">
                <a:cs typeface="Arial" panose="020B0604020202020204" pitchFamily="34" charset="0"/>
              </a:rPr>
              <a:t>Юрайт</a:t>
            </a:r>
            <a:r>
              <a:rPr lang="ru-RU" dirty="0">
                <a:cs typeface="Arial" panose="020B0604020202020204" pitchFamily="34" charset="0"/>
              </a:rPr>
              <a:t>, 2023. — 148 с. </a:t>
            </a:r>
            <a:endParaRPr lang="ru-RU" dirty="0" smtClean="0"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  <a:hlinkClick r:id="rId3"/>
              </a:rPr>
              <a:t>5. </a:t>
            </a:r>
            <a:r>
              <a:rPr lang="en-US" dirty="0" smtClean="0">
                <a:ea typeface="Arial Unicode MS"/>
                <a:cs typeface="Arial" panose="020B0604020202020204" pitchFamily="34" charset="0"/>
                <a:hlinkClick r:id="rId3"/>
              </a:rPr>
              <a:t>https</a:t>
            </a:r>
            <a:r>
              <a:rPr lang="en-US" dirty="0">
                <a:ea typeface="Arial Unicode MS"/>
                <a:cs typeface="Arial" panose="020B0604020202020204" pitchFamily="34" charset="0"/>
                <a:hlinkClick r:id="rId3"/>
              </a:rPr>
              <a:t>://</a:t>
            </a:r>
            <a:r>
              <a:rPr lang="en-US" dirty="0" smtClean="0">
                <a:ea typeface="Arial Unicode MS"/>
                <a:cs typeface="Arial" panose="020B0604020202020204" pitchFamily="34" charset="0"/>
                <a:hlinkClick r:id="rId3"/>
              </a:rPr>
              <a:t>www.cbr.ru</a:t>
            </a:r>
            <a:r>
              <a:rPr lang="en-US" dirty="0" smtClean="0">
                <a:ea typeface="Arial Unicode MS"/>
                <a:cs typeface="Arial" panose="020B0604020202020204" pitchFamily="34" charset="0"/>
              </a:rPr>
              <a:t> – </a:t>
            </a:r>
            <a:r>
              <a:rPr lang="ru-RU" dirty="0" smtClean="0">
                <a:ea typeface="Arial Unicode MS"/>
                <a:cs typeface="Arial" panose="020B0604020202020204" pitchFamily="34" charset="0"/>
              </a:rPr>
              <a:t>сайт Банка России</a:t>
            </a:r>
            <a:endParaRPr lang="en-US" dirty="0" smtClean="0">
              <a:ea typeface="Arial Unicode MS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</a:rPr>
              <a:t>6. www.minfin.ru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– сайт Министерства финансов РФ </a:t>
            </a:r>
          </a:p>
          <a:p>
            <a:pPr algn="just"/>
            <a:r>
              <a:rPr lang="ru-RU" dirty="0" smtClean="0">
                <a:ea typeface="Arial Unicode MS"/>
                <a:cs typeface="Arial" panose="020B0604020202020204" pitchFamily="34" charset="0"/>
              </a:rPr>
              <a:t>7. www.nalog.ru </a:t>
            </a:r>
            <a:r>
              <a:rPr lang="ru-RU" dirty="0">
                <a:ea typeface="Arial Unicode MS"/>
                <a:cs typeface="Arial" panose="020B0604020202020204" pitchFamily="34" charset="0"/>
              </a:rPr>
              <a:t>– сайт Федеральной налоговой службы РФ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EF5D7E-C39F-71A9-F398-2393F8C4FC88}"/>
              </a:ext>
            </a:extLst>
          </p:cNvPr>
          <p:cNvSpPr txBox="1"/>
          <p:nvPr/>
        </p:nvSpPr>
        <p:spPr>
          <a:xfrm>
            <a:off x="875899" y="4741334"/>
            <a:ext cx="5954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cs typeface="Arial" panose="020B0604020202020204" pitchFamily="34" charset="0"/>
              </a:rPr>
              <a:t>Дополнительно. Подборка </a:t>
            </a:r>
            <a:r>
              <a:rPr lang="ru-RU" sz="1600" dirty="0">
                <a:cs typeface="Arial" panose="020B0604020202020204" pitchFamily="34" charset="0"/>
              </a:rPr>
              <a:t>полезных сайтов с финансовой тематикой:</a:t>
            </a:r>
          </a:p>
          <a:p>
            <a:r>
              <a:rPr lang="ru-RU" sz="1600" dirty="0"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https://fincult.info/</a:t>
            </a:r>
            <a:endParaRPr lang="ru-RU" sz="1600" dirty="0"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https://vashifinancy.ru/</a:t>
            </a:r>
            <a:endParaRPr lang="ru-RU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https://</a:t>
            </a: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хочумогузнаю.рф/</a:t>
            </a:r>
            <a:r>
              <a:rPr lang="ru-RU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ги</a:t>
            </a:r>
            <a:r>
              <a:rPr lang="ru-RU" sz="1600" u="sng" dirty="0" smtClean="0">
                <a:solidFill>
                  <a:schemeClr val="bg1"/>
                </a:solidFill>
                <a:cs typeface="Arial" panose="020B0604020202020204" pitchFamily="34" charset="0"/>
              </a:rPr>
              <a:t>ги</a:t>
            </a:r>
            <a:endParaRPr lang="ru-RU" sz="1600" u="sng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8335" y="1531088"/>
            <a:ext cx="3264195" cy="466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66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423C43-48F8-900C-E456-C367A43E982D}"/>
              </a:ext>
            </a:extLst>
          </p:cNvPr>
          <p:cNvSpPr txBox="1"/>
          <p:nvPr/>
        </p:nvSpPr>
        <p:spPr>
          <a:xfrm>
            <a:off x="2167128" y="2194560"/>
            <a:ext cx="5486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effectLst/>
                <a:ea typeface="Favorit Pro Book" panose="02000006030000020004" pitchFamily="2" charset="0"/>
              </a:rPr>
              <a:t>Спасибо за внимание</a:t>
            </a:r>
            <a:endParaRPr lang="ru-RU" sz="3600" b="1" dirty="0">
              <a:solidFill>
                <a:schemeClr val="tx2">
                  <a:lumMod val="75000"/>
                </a:schemeClr>
              </a:solidFill>
              <a:ea typeface="Favorit Pro Book" panose="02000006030000020004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47446" y="3788229"/>
            <a:ext cx="68630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tabLst>
                <a:tab pos="541338" algn="l"/>
              </a:tabLst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Счастья вам и финансового благополучия!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12416" y="1874597"/>
            <a:ext cx="26670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60731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1170</TotalTime>
  <Words>347</Words>
  <Application>Microsoft Office PowerPoint</Application>
  <PresentationFormat>Широкоэкранный</PresentationFormat>
  <Paragraphs>50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ＭＳ Ｐゴシック</vt:lpstr>
      <vt:lpstr>Arial</vt:lpstr>
      <vt:lpstr>Arial Unicode MS</vt:lpstr>
      <vt:lpstr>Calibri</vt:lpstr>
      <vt:lpstr>Calibri Light</vt:lpstr>
      <vt:lpstr>Favorit Pro</vt:lpstr>
      <vt:lpstr>Favorit Pro Book</vt:lpstr>
      <vt:lpstr>Favorit Pro Regular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Курникова</dc:creator>
  <cp:lastModifiedBy>User-PC</cp:lastModifiedBy>
  <cp:revision>91</cp:revision>
  <cp:lastPrinted>2024-10-25T15:26:36Z</cp:lastPrinted>
  <dcterms:created xsi:type="dcterms:W3CDTF">2024-04-19T09:07:24Z</dcterms:created>
  <dcterms:modified xsi:type="dcterms:W3CDTF">2024-10-28T12:37:20Z</dcterms:modified>
</cp:coreProperties>
</file>