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2" r:id="rId2"/>
    <p:sldId id="259" r:id="rId3"/>
    <p:sldId id="258" r:id="rId4"/>
    <p:sldId id="264" r:id="rId5"/>
    <p:sldId id="266" r:id="rId6"/>
    <p:sldId id="265" r:id="rId7"/>
    <p:sldId id="267" r:id="rId8"/>
    <p:sldId id="268" r:id="rId9"/>
    <p:sldId id="260" r:id="rId10"/>
    <p:sldId id="269" r:id="rId11"/>
    <p:sldId id="270" r:id="rId12"/>
    <p:sldId id="261" r:id="rId13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C41309-3AEC-44E3-AC21-723B7740C03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456A51-1C31-43E3-8630-13517EFC747A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Элементы налога</a:t>
          </a:r>
        </a:p>
      </dgm:t>
    </dgm:pt>
    <dgm:pt modelId="{1D4537D6-87AF-4E9C-B34C-4D9E26CAC526}" type="parTrans" cxnId="{F8FE0881-1630-4130-862E-7E61131CA01B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B347AE9E-E439-4ABD-8E85-9147D66A0842}" type="sibTrans" cxnId="{F8FE0881-1630-4130-862E-7E61131CA01B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F162C64E-D6DD-49B8-A174-90E0105EDD84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Объект налога</a:t>
          </a:r>
        </a:p>
      </dgm:t>
    </dgm:pt>
    <dgm:pt modelId="{DE6ABAD8-A05B-48AA-A32D-9819268B4B2E}" type="parTrans" cxnId="{52DA3341-961E-474E-905C-72AF878AEA49}">
      <dgm:prSet custT="1"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8E8A0A71-498A-4F9A-B75A-FA5335038676}" type="sibTrans" cxnId="{52DA3341-961E-474E-905C-72AF878AEA49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C0262240-22F5-42CD-BA64-FA5E75991F35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Налоговый период</a:t>
          </a:r>
        </a:p>
      </dgm:t>
    </dgm:pt>
    <dgm:pt modelId="{A04B93AB-3E16-452C-A986-8920FB7BD6CC}" type="parTrans" cxnId="{0D44E578-A45B-45EF-BBBE-CBD5C00BB380}">
      <dgm:prSet custT="1"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94912140-D3DA-4F42-AA60-03BBE08A73E6}" type="sibTrans" cxnId="{0D44E578-A45B-45EF-BBBE-CBD5C00BB380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0F5D1F32-3678-4B46-8592-0506B9E34D10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и сроки уплаты налога</a:t>
          </a:r>
        </a:p>
      </dgm:t>
    </dgm:pt>
    <dgm:pt modelId="{5B785CA3-CC05-40B5-A6EA-02DE6C13F95B}" type="parTrans" cxnId="{029934E1-8E93-4C45-A6D2-C2C81A3928B0}">
      <dgm:prSet custT="1"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34ED5157-4F8F-436A-A221-6E7532B9715D}" type="sibTrans" cxnId="{029934E1-8E93-4C45-A6D2-C2C81A3928B0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39C64B1F-D464-492D-81CF-788987EE3AF0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Налоговая ставка</a:t>
          </a:r>
        </a:p>
      </dgm:t>
    </dgm:pt>
    <dgm:pt modelId="{5A09EB1F-D896-4C41-AA1C-A409ECB3BADA}" type="parTrans" cxnId="{13AB7988-C6B3-4A87-9422-644CC67D2E3D}">
      <dgm:prSet custT="1"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F93FBCC3-F34C-4AB9-B394-726FDEF16CFB}" type="sibTrans" cxnId="{13AB7988-C6B3-4A87-9422-644CC67D2E3D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BBC336D2-545B-42CC-83AF-F0BD6EE68D71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Налоговая база</a:t>
          </a:r>
        </a:p>
      </dgm:t>
    </dgm:pt>
    <dgm:pt modelId="{BECD12FA-416B-4DC9-A5B5-EE685E11D7B5}" type="parTrans" cxnId="{B457C1E0-38CC-493C-BF50-B93A6EF1F39A}">
      <dgm:prSet custT="1"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2C8080BD-A911-4664-9B65-C996C3B93D36}" type="sibTrans" cxnId="{B457C1E0-38CC-493C-BF50-B93A6EF1F39A}">
      <dgm:prSet/>
      <dgm:spPr/>
      <dgm:t>
        <a:bodyPr/>
        <a:lstStyle/>
        <a:p>
          <a:endParaRPr lang="ru-RU" sz="1200">
            <a:latin typeface=" Proxima Nova Bold"/>
          </a:endParaRPr>
        </a:p>
      </dgm:t>
    </dgm:pt>
    <dgm:pt modelId="{970E16B2-6D1A-4390-8D02-DF042DE85A4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исчисления налога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7505D4-88EB-4CA2-A5FB-DCAD18BDC517}" type="parTrans" cxnId="{09B4FE12-0B2A-4E80-AE87-1F2AF7084A4B}">
      <dgm:prSet/>
      <dgm:spPr/>
      <dgm:t>
        <a:bodyPr/>
        <a:lstStyle/>
        <a:p>
          <a:endParaRPr lang="ru-RU"/>
        </a:p>
      </dgm:t>
    </dgm:pt>
    <dgm:pt modelId="{2DE28EEA-3745-4BA3-BB44-89EB9F0486FF}" type="sibTrans" cxnId="{09B4FE12-0B2A-4E80-AE87-1F2AF7084A4B}">
      <dgm:prSet/>
      <dgm:spPr/>
      <dgm:t>
        <a:bodyPr/>
        <a:lstStyle/>
        <a:p>
          <a:endParaRPr lang="ru-RU"/>
        </a:p>
      </dgm:t>
    </dgm:pt>
    <dgm:pt modelId="{DF986621-AAFC-4EBE-A2E7-86E711D004AB}" type="pres">
      <dgm:prSet presAssocID="{C8C41309-3AEC-44E3-AC21-723B7740C03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74584E-EFCA-4AB5-A247-C7026BF06423}" type="pres">
      <dgm:prSet presAssocID="{C1456A51-1C31-43E3-8630-13517EFC747A}" presName="centerShape" presStyleLbl="node0" presStyleIdx="0" presStyleCnt="1" custScaleX="138213" custScaleY="94575"/>
      <dgm:spPr/>
      <dgm:t>
        <a:bodyPr/>
        <a:lstStyle/>
        <a:p>
          <a:endParaRPr lang="ru-RU"/>
        </a:p>
      </dgm:t>
    </dgm:pt>
    <dgm:pt modelId="{B9FA5A4E-1D7D-4D7E-9A3F-7A00D30AB4F7}" type="pres">
      <dgm:prSet presAssocID="{DE6ABAD8-A05B-48AA-A32D-9819268B4B2E}" presName="Name9" presStyleLbl="parChTrans1D2" presStyleIdx="0" presStyleCnt="6"/>
      <dgm:spPr/>
      <dgm:t>
        <a:bodyPr/>
        <a:lstStyle/>
        <a:p>
          <a:endParaRPr lang="ru-RU"/>
        </a:p>
      </dgm:t>
    </dgm:pt>
    <dgm:pt modelId="{F908F413-9A28-4748-AE6B-B8B4085112E7}" type="pres">
      <dgm:prSet presAssocID="{DE6ABAD8-A05B-48AA-A32D-9819268B4B2E}" presName="connTx" presStyleLbl="parChTrans1D2" presStyleIdx="0" presStyleCnt="6"/>
      <dgm:spPr/>
      <dgm:t>
        <a:bodyPr/>
        <a:lstStyle/>
        <a:p>
          <a:endParaRPr lang="ru-RU"/>
        </a:p>
      </dgm:t>
    </dgm:pt>
    <dgm:pt modelId="{BCFEA0D4-1751-4827-9CAD-5D1AADCCEA35}" type="pres">
      <dgm:prSet presAssocID="{F162C64E-D6DD-49B8-A174-90E0105EDD8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2D295-AF31-4A02-AE2C-51E871727AC5}" type="pres">
      <dgm:prSet presAssocID="{BECD12FA-416B-4DC9-A5B5-EE685E11D7B5}" presName="Name9" presStyleLbl="parChTrans1D2" presStyleIdx="1" presStyleCnt="6"/>
      <dgm:spPr/>
      <dgm:t>
        <a:bodyPr/>
        <a:lstStyle/>
        <a:p>
          <a:endParaRPr lang="ru-RU"/>
        </a:p>
      </dgm:t>
    </dgm:pt>
    <dgm:pt modelId="{178106D8-0F1C-4594-9DBF-2091873F5F5C}" type="pres">
      <dgm:prSet presAssocID="{BECD12FA-416B-4DC9-A5B5-EE685E11D7B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B9389F5F-199E-41DB-80D0-4ABCA68834EA}" type="pres">
      <dgm:prSet presAssocID="{BBC336D2-545B-42CC-83AF-F0BD6EE68D71}" presName="node" presStyleLbl="node1" presStyleIdx="1" presStyleCnt="6" custScaleX="147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1CFF5-83BC-455F-92E7-9B6DBDE24603}" type="pres">
      <dgm:prSet presAssocID="{5A09EB1F-D896-4C41-AA1C-A409ECB3BADA}" presName="Name9" presStyleLbl="parChTrans1D2" presStyleIdx="2" presStyleCnt="6"/>
      <dgm:spPr/>
      <dgm:t>
        <a:bodyPr/>
        <a:lstStyle/>
        <a:p>
          <a:endParaRPr lang="ru-RU"/>
        </a:p>
      </dgm:t>
    </dgm:pt>
    <dgm:pt modelId="{D484B019-3C56-4E4C-8199-B206A51985E1}" type="pres">
      <dgm:prSet presAssocID="{5A09EB1F-D896-4C41-AA1C-A409ECB3BADA}" presName="connTx" presStyleLbl="parChTrans1D2" presStyleIdx="2" presStyleCnt="6"/>
      <dgm:spPr/>
      <dgm:t>
        <a:bodyPr/>
        <a:lstStyle/>
        <a:p>
          <a:endParaRPr lang="ru-RU"/>
        </a:p>
      </dgm:t>
    </dgm:pt>
    <dgm:pt modelId="{6BBA463B-EACA-4DA9-A94A-E1E316F43AFA}" type="pres">
      <dgm:prSet presAssocID="{39C64B1F-D464-492D-81CF-788987EE3AF0}" presName="node" presStyleLbl="node1" presStyleIdx="2" presStyleCnt="6" custScaleX="136210" custScaleY="98712" custRadScaleRad="102519" custRadScaleInc="78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F5EA7-4E03-4043-8A4E-D422E621F2FE}" type="pres">
      <dgm:prSet presAssocID="{A04B93AB-3E16-452C-A986-8920FB7BD6CC}" presName="Name9" presStyleLbl="parChTrans1D2" presStyleIdx="3" presStyleCnt="6"/>
      <dgm:spPr/>
      <dgm:t>
        <a:bodyPr/>
        <a:lstStyle/>
        <a:p>
          <a:endParaRPr lang="ru-RU"/>
        </a:p>
      </dgm:t>
    </dgm:pt>
    <dgm:pt modelId="{4E21A610-E72B-4692-AF97-7DD449A6D1E4}" type="pres">
      <dgm:prSet presAssocID="{A04B93AB-3E16-452C-A986-8920FB7BD6CC}" presName="connTx" presStyleLbl="parChTrans1D2" presStyleIdx="3" presStyleCnt="6"/>
      <dgm:spPr/>
      <dgm:t>
        <a:bodyPr/>
        <a:lstStyle/>
        <a:p>
          <a:endParaRPr lang="ru-RU"/>
        </a:p>
      </dgm:t>
    </dgm:pt>
    <dgm:pt modelId="{D93F81E1-8C71-4259-A45B-D49818993FB4}" type="pres">
      <dgm:prSet presAssocID="{C0262240-22F5-42CD-BA64-FA5E75991F35}" presName="node" presStyleLbl="node1" presStyleIdx="3" presStyleCnt="6" custScaleX="143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48444-58DE-4562-946B-4F576BB59632}" type="pres">
      <dgm:prSet presAssocID="{B77505D4-88EB-4CA2-A5FB-DCAD18BDC517}" presName="Name9" presStyleLbl="parChTrans1D2" presStyleIdx="4" presStyleCnt="6"/>
      <dgm:spPr/>
      <dgm:t>
        <a:bodyPr/>
        <a:lstStyle/>
        <a:p>
          <a:endParaRPr lang="ru-RU"/>
        </a:p>
      </dgm:t>
    </dgm:pt>
    <dgm:pt modelId="{DDA35E5D-6254-4345-9D34-4DBAACCD38E3}" type="pres">
      <dgm:prSet presAssocID="{B77505D4-88EB-4CA2-A5FB-DCAD18BDC51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3FFE0F60-6468-4F99-8B63-A49CB86BF455}" type="pres">
      <dgm:prSet presAssocID="{970E16B2-6D1A-4390-8D02-DF042DE85A4C}" presName="node" presStyleLbl="node1" presStyleIdx="4" presStyleCnt="6" custScaleX="132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617F6-E8BB-457E-94AD-A9462E7960F4}" type="pres">
      <dgm:prSet presAssocID="{5B785CA3-CC05-40B5-A6EA-02DE6C13F95B}" presName="Name9" presStyleLbl="parChTrans1D2" presStyleIdx="5" presStyleCnt="6"/>
      <dgm:spPr/>
      <dgm:t>
        <a:bodyPr/>
        <a:lstStyle/>
        <a:p>
          <a:endParaRPr lang="ru-RU"/>
        </a:p>
      </dgm:t>
    </dgm:pt>
    <dgm:pt modelId="{339ABDB3-4579-4AAE-87D9-F9778407748C}" type="pres">
      <dgm:prSet presAssocID="{5B785CA3-CC05-40B5-A6EA-02DE6C13F95B}" presName="connTx" presStyleLbl="parChTrans1D2" presStyleIdx="5" presStyleCnt="6"/>
      <dgm:spPr/>
      <dgm:t>
        <a:bodyPr/>
        <a:lstStyle/>
        <a:p>
          <a:endParaRPr lang="ru-RU"/>
        </a:p>
      </dgm:t>
    </dgm:pt>
    <dgm:pt modelId="{99BCB5D6-95C1-4257-8C82-69B2552D5C56}" type="pres">
      <dgm:prSet presAssocID="{0F5D1F32-3678-4B46-8592-0506B9E34D10}" presName="node" presStyleLbl="node1" presStyleIdx="5" presStyleCnt="6" custScaleX="139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DA3341-961E-474E-905C-72AF878AEA49}" srcId="{C1456A51-1C31-43E3-8630-13517EFC747A}" destId="{F162C64E-D6DD-49B8-A174-90E0105EDD84}" srcOrd="0" destOrd="0" parTransId="{DE6ABAD8-A05B-48AA-A32D-9819268B4B2E}" sibTransId="{8E8A0A71-498A-4F9A-B75A-FA5335038676}"/>
    <dgm:cxn modelId="{7C399C82-BA1D-49D3-B836-962EDE0AA1B4}" type="presOf" srcId="{DE6ABAD8-A05B-48AA-A32D-9819268B4B2E}" destId="{F908F413-9A28-4748-AE6B-B8B4085112E7}" srcOrd="1" destOrd="0" presId="urn:microsoft.com/office/officeart/2005/8/layout/radial1"/>
    <dgm:cxn modelId="{09B4FE12-0B2A-4E80-AE87-1F2AF7084A4B}" srcId="{C1456A51-1C31-43E3-8630-13517EFC747A}" destId="{970E16B2-6D1A-4390-8D02-DF042DE85A4C}" srcOrd="4" destOrd="0" parTransId="{B77505D4-88EB-4CA2-A5FB-DCAD18BDC517}" sibTransId="{2DE28EEA-3745-4BA3-BB44-89EB9F0486FF}"/>
    <dgm:cxn modelId="{E3C348C8-473E-4DF1-BF5D-77256EA08361}" type="presOf" srcId="{B77505D4-88EB-4CA2-A5FB-DCAD18BDC517}" destId="{65148444-58DE-4562-946B-4F576BB59632}" srcOrd="0" destOrd="0" presId="urn:microsoft.com/office/officeart/2005/8/layout/radial1"/>
    <dgm:cxn modelId="{79CFD87A-A20A-4111-B6D1-130C15576C81}" type="presOf" srcId="{39C64B1F-D464-492D-81CF-788987EE3AF0}" destId="{6BBA463B-EACA-4DA9-A94A-E1E316F43AFA}" srcOrd="0" destOrd="0" presId="urn:microsoft.com/office/officeart/2005/8/layout/radial1"/>
    <dgm:cxn modelId="{FD600BC3-AEFF-4FA5-9A67-4DBC7076E7BB}" type="presOf" srcId="{BBC336D2-545B-42CC-83AF-F0BD6EE68D71}" destId="{B9389F5F-199E-41DB-80D0-4ABCA68834EA}" srcOrd="0" destOrd="0" presId="urn:microsoft.com/office/officeart/2005/8/layout/radial1"/>
    <dgm:cxn modelId="{24E6058E-0F07-49A8-ACB3-D0EAEE2AA2B5}" type="presOf" srcId="{C8C41309-3AEC-44E3-AC21-723B7740C03F}" destId="{DF986621-AAFC-4EBE-A2E7-86E711D004AB}" srcOrd="0" destOrd="0" presId="urn:microsoft.com/office/officeart/2005/8/layout/radial1"/>
    <dgm:cxn modelId="{FBECE6D3-B63A-428F-A55A-8460FEF1A8BE}" type="presOf" srcId="{5B785CA3-CC05-40B5-A6EA-02DE6C13F95B}" destId="{126617F6-E8BB-457E-94AD-A9462E7960F4}" srcOrd="0" destOrd="0" presId="urn:microsoft.com/office/officeart/2005/8/layout/radial1"/>
    <dgm:cxn modelId="{AB74F489-D96A-4D16-AC1B-0A56C2245573}" type="presOf" srcId="{F162C64E-D6DD-49B8-A174-90E0105EDD84}" destId="{BCFEA0D4-1751-4827-9CAD-5D1AADCCEA35}" srcOrd="0" destOrd="0" presId="urn:microsoft.com/office/officeart/2005/8/layout/radial1"/>
    <dgm:cxn modelId="{1EF17C72-D204-4DE7-A753-597959488C9A}" type="presOf" srcId="{C0262240-22F5-42CD-BA64-FA5E75991F35}" destId="{D93F81E1-8C71-4259-A45B-D49818993FB4}" srcOrd="0" destOrd="0" presId="urn:microsoft.com/office/officeart/2005/8/layout/radial1"/>
    <dgm:cxn modelId="{6BC11C88-F224-4933-B71F-F1BE1F9FC70C}" type="presOf" srcId="{0F5D1F32-3678-4B46-8592-0506B9E34D10}" destId="{99BCB5D6-95C1-4257-8C82-69B2552D5C56}" srcOrd="0" destOrd="0" presId="urn:microsoft.com/office/officeart/2005/8/layout/radial1"/>
    <dgm:cxn modelId="{BE138040-77FA-401C-BF1A-083A1A573ABE}" type="presOf" srcId="{5A09EB1F-D896-4C41-AA1C-A409ECB3BADA}" destId="{D484B019-3C56-4E4C-8199-B206A51985E1}" srcOrd="1" destOrd="0" presId="urn:microsoft.com/office/officeart/2005/8/layout/radial1"/>
    <dgm:cxn modelId="{EC366F0C-8688-4DA9-87E0-CE138CA30ECF}" type="presOf" srcId="{5A09EB1F-D896-4C41-AA1C-A409ECB3BADA}" destId="{9051CFF5-83BC-455F-92E7-9B6DBDE24603}" srcOrd="0" destOrd="0" presId="urn:microsoft.com/office/officeart/2005/8/layout/radial1"/>
    <dgm:cxn modelId="{A91EAA9C-A0F9-491E-A395-CBCD14B370EF}" type="presOf" srcId="{DE6ABAD8-A05B-48AA-A32D-9819268B4B2E}" destId="{B9FA5A4E-1D7D-4D7E-9A3F-7A00D30AB4F7}" srcOrd="0" destOrd="0" presId="urn:microsoft.com/office/officeart/2005/8/layout/radial1"/>
    <dgm:cxn modelId="{3DFA9C2E-37E8-4ED0-ACD5-3A70F447343B}" type="presOf" srcId="{5B785CA3-CC05-40B5-A6EA-02DE6C13F95B}" destId="{339ABDB3-4579-4AAE-87D9-F9778407748C}" srcOrd="1" destOrd="0" presId="urn:microsoft.com/office/officeart/2005/8/layout/radial1"/>
    <dgm:cxn modelId="{9CC1F9E1-559F-4CEA-8AF1-1B66B32063A1}" type="presOf" srcId="{BECD12FA-416B-4DC9-A5B5-EE685E11D7B5}" destId="{2B02D295-AF31-4A02-AE2C-51E871727AC5}" srcOrd="0" destOrd="0" presId="urn:microsoft.com/office/officeart/2005/8/layout/radial1"/>
    <dgm:cxn modelId="{8D296997-47BA-4A7D-B178-D48002DB621D}" type="presOf" srcId="{A04B93AB-3E16-452C-A986-8920FB7BD6CC}" destId="{4E21A610-E72B-4692-AF97-7DD449A6D1E4}" srcOrd="1" destOrd="0" presId="urn:microsoft.com/office/officeart/2005/8/layout/radial1"/>
    <dgm:cxn modelId="{6F064899-D090-4910-9BE4-78C2A6446DF4}" type="presOf" srcId="{B77505D4-88EB-4CA2-A5FB-DCAD18BDC517}" destId="{DDA35E5D-6254-4345-9D34-4DBAACCD38E3}" srcOrd="1" destOrd="0" presId="urn:microsoft.com/office/officeart/2005/8/layout/radial1"/>
    <dgm:cxn modelId="{029934E1-8E93-4C45-A6D2-C2C81A3928B0}" srcId="{C1456A51-1C31-43E3-8630-13517EFC747A}" destId="{0F5D1F32-3678-4B46-8592-0506B9E34D10}" srcOrd="5" destOrd="0" parTransId="{5B785CA3-CC05-40B5-A6EA-02DE6C13F95B}" sibTransId="{34ED5157-4F8F-436A-A221-6E7532B9715D}"/>
    <dgm:cxn modelId="{B457C1E0-38CC-493C-BF50-B93A6EF1F39A}" srcId="{C1456A51-1C31-43E3-8630-13517EFC747A}" destId="{BBC336D2-545B-42CC-83AF-F0BD6EE68D71}" srcOrd="1" destOrd="0" parTransId="{BECD12FA-416B-4DC9-A5B5-EE685E11D7B5}" sibTransId="{2C8080BD-A911-4664-9B65-C996C3B93D36}"/>
    <dgm:cxn modelId="{898D43EC-39CF-4078-9489-B83E889CC597}" type="presOf" srcId="{C1456A51-1C31-43E3-8630-13517EFC747A}" destId="{0B74584E-EFCA-4AB5-A247-C7026BF06423}" srcOrd="0" destOrd="0" presId="urn:microsoft.com/office/officeart/2005/8/layout/radial1"/>
    <dgm:cxn modelId="{9D48CBB4-B72C-464A-BF5B-BA4CD5481764}" type="presOf" srcId="{BECD12FA-416B-4DC9-A5B5-EE685E11D7B5}" destId="{178106D8-0F1C-4594-9DBF-2091873F5F5C}" srcOrd="1" destOrd="0" presId="urn:microsoft.com/office/officeart/2005/8/layout/radial1"/>
    <dgm:cxn modelId="{0D44E578-A45B-45EF-BBBE-CBD5C00BB380}" srcId="{C1456A51-1C31-43E3-8630-13517EFC747A}" destId="{C0262240-22F5-42CD-BA64-FA5E75991F35}" srcOrd="3" destOrd="0" parTransId="{A04B93AB-3E16-452C-A986-8920FB7BD6CC}" sibTransId="{94912140-D3DA-4F42-AA60-03BBE08A73E6}"/>
    <dgm:cxn modelId="{13AB7988-C6B3-4A87-9422-644CC67D2E3D}" srcId="{C1456A51-1C31-43E3-8630-13517EFC747A}" destId="{39C64B1F-D464-492D-81CF-788987EE3AF0}" srcOrd="2" destOrd="0" parTransId="{5A09EB1F-D896-4C41-AA1C-A409ECB3BADA}" sibTransId="{F93FBCC3-F34C-4AB9-B394-726FDEF16CFB}"/>
    <dgm:cxn modelId="{4DCA7B90-F89E-4202-99C7-14AA06125C14}" type="presOf" srcId="{970E16B2-6D1A-4390-8D02-DF042DE85A4C}" destId="{3FFE0F60-6468-4F99-8B63-A49CB86BF455}" srcOrd="0" destOrd="0" presId="urn:microsoft.com/office/officeart/2005/8/layout/radial1"/>
    <dgm:cxn modelId="{99EE5CE4-B8E8-4421-B7F1-4542AA4F78D9}" type="presOf" srcId="{A04B93AB-3E16-452C-A986-8920FB7BD6CC}" destId="{C3CF5EA7-4E03-4043-8A4E-D422E621F2FE}" srcOrd="0" destOrd="0" presId="urn:microsoft.com/office/officeart/2005/8/layout/radial1"/>
    <dgm:cxn modelId="{F8FE0881-1630-4130-862E-7E61131CA01B}" srcId="{C8C41309-3AEC-44E3-AC21-723B7740C03F}" destId="{C1456A51-1C31-43E3-8630-13517EFC747A}" srcOrd="0" destOrd="0" parTransId="{1D4537D6-87AF-4E9C-B34C-4D9E26CAC526}" sibTransId="{B347AE9E-E439-4ABD-8E85-9147D66A0842}"/>
    <dgm:cxn modelId="{770A63A8-221A-453E-8E1B-3BC3281874BF}" type="presParOf" srcId="{DF986621-AAFC-4EBE-A2E7-86E711D004AB}" destId="{0B74584E-EFCA-4AB5-A247-C7026BF06423}" srcOrd="0" destOrd="0" presId="urn:microsoft.com/office/officeart/2005/8/layout/radial1"/>
    <dgm:cxn modelId="{9FB7BDFC-CEFC-4F05-9106-1B06A0B21609}" type="presParOf" srcId="{DF986621-AAFC-4EBE-A2E7-86E711D004AB}" destId="{B9FA5A4E-1D7D-4D7E-9A3F-7A00D30AB4F7}" srcOrd="1" destOrd="0" presId="urn:microsoft.com/office/officeart/2005/8/layout/radial1"/>
    <dgm:cxn modelId="{9E3D740F-BAC8-4809-8DAF-61648F6A4E42}" type="presParOf" srcId="{B9FA5A4E-1D7D-4D7E-9A3F-7A00D30AB4F7}" destId="{F908F413-9A28-4748-AE6B-B8B4085112E7}" srcOrd="0" destOrd="0" presId="urn:microsoft.com/office/officeart/2005/8/layout/radial1"/>
    <dgm:cxn modelId="{4D800FAF-C531-433E-A5BF-78ADAAA9C4D2}" type="presParOf" srcId="{DF986621-AAFC-4EBE-A2E7-86E711D004AB}" destId="{BCFEA0D4-1751-4827-9CAD-5D1AADCCEA35}" srcOrd="2" destOrd="0" presId="urn:microsoft.com/office/officeart/2005/8/layout/radial1"/>
    <dgm:cxn modelId="{49573E32-5E15-4CF3-BDE0-65F791699202}" type="presParOf" srcId="{DF986621-AAFC-4EBE-A2E7-86E711D004AB}" destId="{2B02D295-AF31-4A02-AE2C-51E871727AC5}" srcOrd="3" destOrd="0" presId="urn:microsoft.com/office/officeart/2005/8/layout/radial1"/>
    <dgm:cxn modelId="{A246E347-839E-4B16-8D8B-9FB3C1CCFFBF}" type="presParOf" srcId="{2B02D295-AF31-4A02-AE2C-51E871727AC5}" destId="{178106D8-0F1C-4594-9DBF-2091873F5F5C}" srcOrd="0" destOrd="0" presId="urn:microsoft.com/office/officeart/2005/8/layout/radial1"/>
    <dgm:cxn modelId="{AFBFF17C-419E-46D1-9EF3-BAE4EF95332A}" type="presParOf" srcId="{DF986621-AAFC-4EBE-A2E7-86E711D004AB}" destId="{B9389F5F-199E-41DB-80D0-4ABCA68834EA}" srcOrd="4" destOrd="0" presId="urn:microsoft.com/office/officeart/2005/8/layout/radial1"/>
    <dgm:cxn modelId="{7A9A3B9E-5C9E-4EF7-B70F-F6CE6107276C}" type="presParOf" srcId="{DF986621-AAFC-4EBE-A2E7-86E711D004AB}" destId="{9051CFF5-83BC-455F-92E7-9B6DBDE24603}" srcOrd="5" destOrd="0" presId="urn:microsoft.com/office/officeart/2005/8/layout/radial1"/>
    <dgm:cxn modelId="{9848A858-5B30-48DD-9FFC-016F10F595D5}" type="presParOf" srcId="{9051CFF5-83BC-455F-92E7-9B6DBDE24603}" destId="{D484B019-3C56-4E4C-8199-B206A51985E1}" srcOrd="0" destOrd="0" presId="urn:microsoft.com/office/officeart/2005/8/layout/radial1"/>
    <dgm:cxn modelId="{28A10793-3415-47BF-BF65-9BBE8613F084}" type="presParOf" srcId="{DF986621-AAFC-4EBE-A2E7-86E711D004AB}" destId="{6BBA463B-EACA-4DA9-A94A-E1E316F43AFA}" srcOrd="6" destOrd="0" presId="urn:microsoft.com/office/officeart/2005/8/layout/radial1"/>
    <dgm:cxn modelId="{5FAA7686-3E71-4589-B514-094C097C7CC6}" type="presParOf" srcId="{DF986621-AAFC-4EBE-A2E7-86E711D004AB}" destId="{C3CF5EA7-4E03-4043-8A4E-D422E621F2FE}" srcOrd="7" destOrd="0" presId="urn:microsoft.com/office/officeart/2005/8/layout/radial1"/>
    <dgm:cxn modelId="{10FD7550-A1DA-46A6-86B5-0D3FBD93E3DE}" type="presParOf" srcId="{C3CF5EA7-4E03-4043-8A4E-D422E621F2FE}" destId="{4E21A610-E72B-4692-AF97-7DD449A6D1E4}" srcOrd="0" destOrd="0" presId="urn:microsoft.com/office/officeart/2005/8/layout/radial1"/>
    <dgm:cxn modelId="{1489E5A0-AF27-4423-B93A-F275A6E63B7A}" type="presParOf" srcId="{DF986621-AAFC-4EBE-A2E7-86E711D004AB}" destId="{D93F81E1-8C71-4259-A45B-D49818993FB4}" srcOrd="8" destOrd="0" presId="urn:microsoft.com/office/officeart/2005/8/layout/radial1"/>
    <dgm:cxn modelId="{27096A4C-9256-4168-AB09-70DB7316BDF9}" type="presParOf" srcId="{DF986621-AAFC-4EBE-A2E7-86E711D004AB}" destId="{65148444-58DE-4562-946B-4F576BB59632}" srcOrd="9" destOrd="0" presId="urn:microsoft.com/office/officeart/2005/8/layout/radial1"/>
    <dgm:cxn modelId="{B77F680A-6AAC-4EB6-B9C0-8365F79DA005}" type="presParOf" srcId="{65148444-58DE-4562-946B-4F576BB59632}" destId="{DDA35E5D-6254-4345-9D34-4DBAACCD38E3}" srcOrd="0" destOrd="0" presId="urn:microsoft.com/office/officeart/2005/8/layout/radial1"/>
    <dgm:cxn modelId="{06883D32-FF9E-4C6E-96D2-10BB491C5E2B}" type="presParOf" srcId="{DF986621-AAFC-4EBE-A2E7-86E711D004AB}" destId="{3FFE0F60-6468-4F99-8B63-A49CB86BF455}" srcOrd="10" destOrd="0" presId="urn:microsoft.com/office/officeart/2005/8/layout/radial1"/>
    <dgm:cxn modelId="{45B43908-967E-4035-9E4C-0975B4F3835D}" type="presParOf" srcId="{DF986621-AAFC-4EBE-A2E7-86E711D004AB}" destId="{126617F6-E8BB-457E-94AD-A9462E7960F4}" srcOrd="11" destOrd="0" presId="urn:microsoft.com/office/officeart/2005/8/layout/radial1"/>
    <dgm:cxn modelId="{8EF8EBB3-E830-4726-AA08-60C5BF92A7C2}" type="presParOf" srcId="{126617F6-E8BB-457E-94AD-A9462E7960F4}" destId="{339ABDB3-4579-4AAE-87D9-F9778407748C}" srcOrd="0" destOrd="0" presId="urn:microsoft.com/office/officeart/2005/8/layout/radial1"/>
    <dgm:cxn modelId="{23369871-78A1-48DC-8CA5-EBF04A9615DC}" type="presParOf" srcId="{DF986621-AAFC-4EBE-A2E7-86E711D004AB}" destId="{99BCB5D6-95C1-4257-8C82-69B2552D5C56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4584E-EFCA-4AB5-A247-C7026BF06423}">
      <dsp:nvSpPr>
        <dsp:cNvPr id="0" name=""/>
        <dsp:cNvSpPr/>
      </dsp:nvSpPr>
      <dsp:spPr>
        <a:xfrm>
          <a:off x="1972783" y="1611108"/>
          <a:ext cx="1657278" cy="11340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Элементы налога</a:t>
          </a:r>
        </a:p>
      </dsp:txBody>
      <dsp:txXfrm>
        <a:off x="2215486" y="1777182"/>
        <a:ext cx="1171872" cy="801878"/>
      </dsp:txXfrm>
    </dsp:sp>
    <dsp:sp modelId="{B9FA5A4E-1D7D-4D7E-9A3F-7A00D30AB4F7}">
      <dsp:nvSpPr>
        <dsp:cNvPr id="0" name=""/>
        <dsp:cNvSpPr/>
      </dsp:nvSpPr>
      <dsp:spPr>
        <a:xfrm rot="16200000">
          <a:off x="2604019" y="1394606"/>
          <a:ext cx="394807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394807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 Proxima Nova Bold"/>
          </a:endParaRPr>
        </a:p>
      </dsp:txBody>
      <dsp:txXfrm>
        <a:off x="2791552" y="1403834"/>
        <a:ext cx="19740" cy="19740"/>
      </dsp:txXfrm>
    </dsp:sp>
    <dsp:sp modelId="{BCFEA0D4-1751-4827-9CAD-5D1AADCCEA35}">
      <dsp:nvSpPr>
        <dsp:cNvPr id="0" name=""/>
        <dsp:cNvSpPr/>
      </dsp:nvSpPr>
      <dsp:spPr>
        <a:xfrm>
          <a:off x="2201884" y="17224"/>
          <a:ext cx="1199075" cy="119907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Объект налога</a:t>
          </a:r>
        </a:p>
      </dsp:txBody>
      <dsp:txXfrm>
        <a:off x="2377484" y="192824"/>
        <a:ext cx="847875" cy="847875"/>
      </dsp:txXfrm>
    </dsp:sp>
    <dsp:sp modelId="{2B02D295-AF31-4A02-AE2C-51E871727AC5}">
      <dsp:nvSpPr>
        <dsp:cNvPr id="0" name=""/>
        <dsp:cNvSpPr/>
      </dsp:nvSpPr>
      <dsp:spPr>
        <a:xfrm rot="19800000">
          <a:off x="3431243" y="1780303"/>
          <a:ext cx="52285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52285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 Proxima Nova Bold"/>
          </a:endParaRPr>
        </a:p>
      </dsp:txBody>
      <dsp:txXfrm>
        <a:off x="3456079" y="1798093"/>
        <a:ext cx="2614" cy="2614"/>
      </dsp:txXfrm>
    </dsp:sp>
    <dsp:sp modelId="{B9389F5F-199E-41DB-80D0-4ABCA68834EA}">
      <dsp:nvSpPr>
        <dsp:cNvPr id="0" name=""/>
        <dsp:cNvSpPr/>
      </dsp:nvSpPr>
      <dsp:spPr>
        <a:xfrm>
          <a:off x="3268591" y="797904"/>
          <a:ext cx="1770015" cy="1199075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Налоговая база</a:t>
          </a:r>
        </a:p>
      </dsp:txBody>
      <dsp:txXfrm>
        <a:off x="3527804" y="973504"/>
        <a:ext cx="1251589" cy="847875"/>
      </dsp:txXfrm>
    </dsp:sp>
    <dsp:sp modelId="{9051CFF5-83BC-455F-92E7-9B6DBDE24603}">
      <dsp:nvSpPr>
        <dsp:cNvPr id="0" name=""/>
        <dsp:cNvSpPr/>
      </dsp:nvSpPr>
      <dsp:spPr>
        <a:xfrm rot="1941318">
          <a:off x="3397589" y="2585195"/>
          <a:ext cx="153065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153065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 Proxima Nova Bold"/>
          </a:endParaRPr>
        </a:p>
      </dsp:txBody>
      <dsp:txXfrm>
        <a:off x="3470295" y="2600466"/>
        <a:ext cx="7653" cy="7653"/>
      </dsp:txXfrm>
    </dsp:sp>
    <dsp:sp modelId="{6BBA463B-EACA-4DA9-A94A-E1E316F43AFA}">
      <dsp:nvSpPr>
        <dsp:cNvPr id="0" name=""/>
        <dsp:cNvSpPr/>
      </dsp:nvSpPr>
      <dsp:spPr>
        <a:xfrm>
          <a:off x="3336967" y="2442943"/>
          <a:ext cx="1633261" cy="1183631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Налоговая ставка</a:t>
          </a:r>
        </a:p>
      </dsp:txBody>
      <dsp:txXfrm>
        <a:off x="3576153" y="2616282"/>
        <a:ext cx="1154889" cy="836953"/>
      </dsp:txXfrm>
    </dsp:sp>
    <dsp:sp modelId="{C3CF5EA7-4E03-4043-8A4E-D422E621F2FE}">
      <dsp:nvSpPr>
        <dsp:cNvPr id="0" name=""/>
        <dsp:cNvSpPr/>
      </dsp:nvSpPr>
      <dsp:spPr>
        <a:xfrm rot="5400000">
          <a:off x="2604019" y="2923440"/>
          <a:ext cx="394807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394807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 Proxima Nova Bold"/>
          </a:endParaRPr>
        </a:p>
      </dsp:txBody>
      <dsp:txXfrm>
        <a:off x="2791552" y="2932668"/>
        <a:ext cx="19740" cy="19740"/>
      </dsp:txXfrm>
    </dsp:sp>
    <dsp:sp modelId="{D93F81E1-8C71-4259-A45B-D49818993FB4}">
      <dsp:nvSpPr>
        <dsp:cNvPr id="0" name=""/>
        <dsp:cNvSpPr/>
      </dsp:nvSpPr>
      <dsp:spPr>
        <a:xfrm>
          <a:off x="1943909" y="3139942"/>
          <a:ext cx="1715026" cy="1199075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Налоговый период</a:t>
          </a:r>
        </a:p>
      </dsp:txBody>
      <dsp:txXfrm>
        <a:off x="2195069" y="3315542"/>
        <a:ext cx="1212706" cy="847875"/>
      </dsp:txXfrm>
    </dsp:sp>
    <dsp:sp modelId="{65148444-58DE-4562-946B-4F576BB59632}">
      <dsp:nvSpPr>
        <dsp:cNvPr id="0" name=""/>
        <dsp:cNvSpPr/>
      </dsp:nvSpPr>
      <dsp:spPr>
        <a:xfrm rot="9000000">
          <a:off x="2072462" y="2550299"/>
          <a:ext cx="102504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102504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121151" y="2566834"/>
        <a:ext cx="5125" cy="5125"/>
      </dsp:txXfrm>
    </dsp:sp>
    <dsp:sp modelId="{3FFE0F60-6468-4F99-8B63-A49CB86BF455}">
      <dsp:nvSpPr>
        <dsp:cNvPr id="0" name=""/>
        <dsp:cNvSpPr/>
      </dsp:nvSpPr>
      <dsp:spPr>
        <a:xfrm>
          <a:off x="656573" y="2359262"/>
          <a:ext cx="1585346" cy="1199075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исчисления налога</a:t>
          </a:r>
          <a:endParaRPr lang="ru-RU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8742" y="2534862"/>
        <a:ext cx="1121008" cy="847875"/>
      </dsp:txXfrm>
    </dsp:sp>
    <dsp:sp modelId="{126617F6-E8BB-457E-94AD-A9462E7960F4}">
      <dsp:nvSpPr>
        <dsp:cNvPr id="0" name=""/>
        <dsp:cNvSpPr/>
      </dsp:nvSpPr>
      <dsp:spPr>
        <a:xfrm rot="12600000">
          <a:off x="2095752" y="1773989"/>
          <a:ext cx="77541" cy="38195"/>
        </a:xfrm>
        <a:custGeom>
          <a:avLst/>
          <a:gdLst/>
          <a:ahLst/>
          <a:cxnLst/>
          <a:rect l="0" t="0" r="0" b="0"/>
          <a:pathLst>
            <a:path>
              <a:moveTo>
                <a:pt x="0" y="19097"/>
              </a:moveTo>
              <a:lnTo>
                <a:pt x="77541" y="190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>
            <a:latin typeface=" Proxima Nova Bold"/>
          </a:endParaRPr>
        </a:p>
      </dsp:txBody>
      <dsp:txXfrm rot="10800000">
        <a:off x="2132584" y="1791148"/>
        <a:ext cx="3877" cy="3877"/>
      </dsp:txXfrm>
    </dsp:sp>
    <dsp:sp modelId="{99BCB5D6-95C1-4257-8C82-69B2552D5C56}">
      <dsp:nvSpPr>
        <dsp:cNvPr id="0" name=""/>
        <dsp:cNvSpPr/>
      </dsp:nvSpPr>
      <dsp:spPr>
        <a:xfrm>
          <a:off x="612177" y="797904"/>
          <a:ext cx="1674137" cy="1199075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и сроки уплаты налога</a:t>
          </a:r>
        </a:p>
      </dsp:txBody>
      <dsp:txXfrm>
        <a:off x="857349" y="973504"/>
        <a:ext cx="1183793" cy="847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FC03A-2EBE-4A59-9B25-8AA694DFEBE1}" type="datetimeFigureOut">
              <a:rPr lang="ru-RU" smtClean="0"/>
              <a:t>01.06.2026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665A3-A067-4E31-A947-D3DFFCE4BC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665A3-A067-4E31-A947-D3DFFCE4BC9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04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665A3-A067-4E31-A947-D3DFFCE4BC9E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C743B-8255-77DB-0ED1-8DDAD4340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404DDF-1120-0C3D-C870-7A7A7A259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66A8E3-4FBC-77E3-C0C3-BD6DA1107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7D1EA9-95E6-3444-1D4F-1FFCB8CF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A4428C-6EEA-E95E-ECD8-5290D874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4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523B67-A638-D7A4-FC31-C0E6456C9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46C351-7ACC-A46B-41CF-73F7E6CE4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6B817-6388-6DD0-037E-67754E553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58BE3E-5189-7583-EF37-F9455E6F3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545A8-8A07-06FA-D450-817D5ECDE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30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4B54D-0A28-3358-0F84-71B4BEC0E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99FCDF-331A-8E09-3CC9-36EEB1235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C4496B-AB63-D30B-95A6-CE7222D78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661948-5AEC-314B-5743-EA74266C5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C5A882-F172-201B-6B57-90DABA8B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3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ABDC4-680E-D16F-864B-5B28833F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E45034-8762-6F60-C449-6C3B91197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5EE8D8-4593-662B-BBC7-EB2E164FB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8289B3-1386-4FF5-86BD-233287686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5DF1C0-DC74-2047-9BCD-D751CF1F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FA1C96-7D0B-ED55-5EBC-7193A0B4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86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E39FE-4960-E629-644C-6BB1193E3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AC3DAC-A387-6F03-8A7F-7201FB971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2D4B2F-C108-1584-9A0E-20F8C4DA5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4B85B4-037C-5074-B343-C9A6D146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7196EA6-A8F1-0971-06CE-7CE3374C36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607768-E25F-4175-7D7E-BB3601983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5E2577-CF37-3B96-C56A-983380FF2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E07376-279D-E6E5-58D4-2AFC749B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41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32569-CCBB-8DB3-9560-F37BCC6B5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17603E-0210-E3EF-8B9E-EC05DBF29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1EE5CA-9C44-686D-A221-240973FE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0DEDA3-F872-6368-0987-7AC0197E3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1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B1122A-C34A-B93F-3065-22CBC647A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9A659F-7A16-9BE1-6C9A-0209B178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C0FC22-5336-45E4-F94F-F319F84E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01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2775E-DF86-8B2F-3AE1-0A3A3FD39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DAB017-41FB-B217-E6A8-11642F943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22FBAE-DB11-3FF6-A130-D036DAC80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CF3185-4B2D-81CE-3DA1-1A2D7BEF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220864-11A1-DD11-D5B7-DF97CD71E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264969-F15E-8A4F-CF61-5477D5B2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8FEB4-B428-EB59-7FC7-6FD826BCF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A4B02C8-531D-6C0D-3F6C-A57293834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941572-ADB4-65DB-C627-6D5032515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D90543-FB4F-73F5-1F98-84C91AEE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EABD63-36F7-DAF7-4D6F-5E0A9668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B220D4-A0E0-4029-FFEB-663BF3AE7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5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7AC83-30A4-D266-36B4-EDE64D34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7ED056-6E21-7225-8019-3C34F4CE8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14CD34-6298-1B56-194D-E0DEC1A4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3C033-4911-F55D-A120-6C3C0F004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06528-7124-9A3E-17F5-7F3B8012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2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2034ABB-5676-471E-E46F-A726380F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CD0566-14A6-FB99-CF6E-49AADA41A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4FA507-27D0-A1AD-2814-BBDF55BA7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1BFF4-A52C-66C8-9D67-4685572C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437C89-DC30-CFEA-6A2C-AAF9BAA4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25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B3FE4-BE1E-0106-0C6A-3B86F576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EC776E-B671-E818-6B57-F9DBCBD92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C5CF28-FE83-4B1C-8EBE-D60DB19FE4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AB9F4-08FA-CF4D-9F16-4C1701E1BED6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01856F-4917-F7EE-B2E4-CA171FEC5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83776F-F298-45EB-39A1-6A897BA13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96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93;&#1086;&#1095;&#1091;&#1084;&#1086;&#1075;&#1091;&#1079;&#1085;&#1072;&#1102;.&#1088;&#1092;/&#1092;&#1080;&#1085;&#1072;&#1085;&#1089;&#1086;&#1074;&#1099;&#1077;-&#1091;&#1089;&#1083;&#1091;&#1075;&#1080;/" TargetMode="External"/><Relationship Id="rId5" Type="http://schemas.openxmlformats.org/officeDocument/2006/relationships/hyperlink" Target="https://vashifinancy.ru/" TargetMode="External"/><Relationship Id="rId4" Type="http://schemas.openxmlformats.org/officeDocument/2006/relationships/hyperlink" Target="https://fincult.inf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0BFF77-88BE-F61B-B90C-50A6DEAC3EE0}"/>
              </a:ext>
            </a:extLst>
          </p:cNvPr>
          <p:cNvSpPr txBox="1"/>
          <p:nvPr/>
        </p:nvSpPr>
        <p:spPr>
          <a:xfrm>
            <a:off x="678094" y="2003461"/>
            <a:ext cx="55994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Налоги: почему их надо платить </a:t>
            </a:r>
          </a:p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чем грозит неуплата?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D2528-89C5-7CFF-887C-DD12AE53742C}"/>
              </a:ext>
            </a:extLst>
          </p:cNvPr>
          <p:cNvSpPr txBox="1"/>
          <p:nvPr/>
        </p:nvSpPr>
        <p:spPr>
          <a:xfrm>
            <a:off x="463138" y="4623371"/>
            <a:ext cx="6389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Favorit Pro" panose="02000006030000020004" pitchFamily="50" charset="0"/>
                <a:cs typeface="Arial" pitchFamily="34" charset="0"/>
              </a:rPr>
              <a:t>Курникова Ирина Валерьевна</a:t>
            </a:r>
          </a:p>
          <a:p>
            <a:endParaRPr lang="ru-RU" sz="4000" dirty="0">
              <a:latin typeface="Favorit Pro" panose="02000006030000020004" pitchFamily="50" charset="0"/>
              <a:ea typeface="Favorit Pro" panose="020000060300000200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367691-33EE-8B92-E566-5E006E0DBB9E}"/>
              </a:ext>
            </a:extLst>
          </p:cNvPr>
          <p:cNvSpPr txBox="1"/>
          <p:nvPr/>
        </p:nvSpPr>
        <p:spPr>
          <a:xfrm>
            <a:off x="463138" y="5147976"/>
            <a:ext cx="5047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Favorit Pro" panose="02000006030000020004" pitchFamily="50" charset="0"/>
                <a:cs typeface="Arial" pitchFamily="34" charset="0"/>
              </a:rPr>
              <a:t>Директор института социально-экономических наук,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Favorit Pro" panose="02000006030000020004" pitchFamily="50" charset="0"/>
                <a:cs typeface="Arial" pitchFamily="34" charset="0"/>
              </a:rPr>
              <a:t>канд.экон.наук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Favorit Pro" panose="02000006030000020004" pitchFamily="50" charset="0"/>
                <a:cs typeface="Arial" pitchFamily="34" charset="0"/>
              </a:rPr>
              <a:t>, доцент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Favorit Pro" panose="02000006030000020004" pitchFamily="50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19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https://af12.mail.ru/cgi-bin/readmsg?id=17271254610456971599;0;0;2&amp;mode=attachment&amp;email=kyrnik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https://af12.mail.ru/cgi-bin/readmsg?id=17271254610456971599;0;0;2&amp;mode=attachment&amp;email=kyrnik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Пользователь\Desktop\im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9246" y="846762"/>
            <a:ext cx="4130210" cy="41302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0486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3051425" y="1736334"/>
            <a:ext cx="5239820" cy="922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350"/>
              </a:lnSpc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ＭＳ Ｐゴシック"/>
                <a:cs typeface="Arial" pitchFamily="34" charset="0"/>
              </a:rPr>
              <a:t>Понятие налога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883578" y="1130158"/>
            <a:ext cx="8363163" cy="5909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гражданин обязан платить законно установленные налоги и сборы (</a:t>
            </a: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статья 57 Конституции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6BBEB-B209-24D7-2687-D8385F0C0709}"/>
              </a:ext>
            </a:extLst>
          </p:cNvPr>
          <p:cNvSpPr txBox="1"/>
          <p:nvPr/>
        </p:nvSpPr>
        <p:spPr>
          <a:xfrm>
            <a:off x="842481" y="5599416"/>
            <a:ext cx="1065430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i="1" kern="0" spc="90" dirty="0" smtClean="0">
                <a:latin typeface="Arial" pitchFamily="34" charset="0"/>
                <a:ea typeface="Favorit Pro Book" pitchFamily="34" charset="-122"/>
                <a:cs typeface="Arial" pitchFamily="34" charset="0"/>
              </a:rPr>
              <a:t>Признаки налога: </a:t>
            </a:r>
            <a:r>
              <a:rPr lang="ru-RU" sz="1400" kern="0" spc="90" dirty="0" smtClean="0">
                <a:latin typeface="Arial" pitchFamily="34" charset="0"/>
                <a:ea typeface="Favorit Pro Book" pitchFamily="34" charset="-122"/>
                <a:cs typeface="Arial" pitchFamily="34" charset="0"/>
              </a:rPr>
              <a:t>обязательный характер, безвозмездность, смена формы собственности, денежная форма, обеспечение расходных обязательств государства и МСУ</a:t>
            </a:r>
          </a:p>
        </p:txBody>
      </p:sp>
      <p:pic>
        <p:nvPicPr>
          <p:cNvPr id="6146" name="Picture 2" descr="https://avatars.mds.yandex.net/i?id=c8ced80d14d0f69ce8519a33b279890ae3bbd081-4554229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8712" y="2815119"/>
            <a:ext cx="4572000" cy="27239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7684" y="2870739"/>
            <a:ext cx="609600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Под </a:t>
            </a:r>
            <a:r>
              <a:rPr lang="ru-RU" altLang="ru-RU" b="1" i="1" dirty="0" smtClean="0">
                <a:solidFill>
                  <a:srgbClr val="000000"/>
                </a:solidFill>
                <a:latin typeface="Arial"/>
              </a:rPr>
              <a:t>налогом</a:t>
            </a:r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 (</a:t>
            </a:r>
            <a:r>
              <a:rPr lang="ru-RU" altLang="ru-RU" sz="1400" dirty="0" smtClean="0">
                <a:solidFill>
                  <a:srgbClr val="000000"/>
                </a:solidFill>
                <a:latin typeface="Arial"/>
              </a:rPr>
              <a:t>Ст.8 НК РФ</a:t>
            </a:r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1069848" y="649225"/>
            <a:ext cx="579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Классификация налогов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548640" y="1295557"/>
            <a:ext cx="4481073" cy="51398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Федеральные налоги и сборы: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2000" b="1" dirty="0" smtClean="0">
                <a:latin typeface="Arial" pitchFamily="34" charset="0"/>
                <a:ea typeface="ＭＳ Ｐゴシック"/>
                <a:cs typeface="Arial" pitchFamily="34" charset="0"/>
              </a:rPr>
              <a:t>НДС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Акцизы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НДФЛ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прибыль 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добычу полезных ископаемых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Водный налог 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Сборы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 пользование объектами животного мира и за пользование объектами водных биологических ресурсов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Государственная пошлина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дополнительный доход от добычи </a:t>
            </a: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углеводородов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>
                <a:latin typeface="Arial" pitchFamily="34" charset="0"/>
                <a:ea typeface="ＭＳ Ｐゴシック"/>
                <a:cs typeface="Arial" pitchFamily="34" charset="0"/>
              </a:rPr>
              <a:t>Налог на игорный </a:t>
            </a: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бизнес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сверх прибыль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ru-RU" b="1" dirty="0" smtClean="0"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1682E7-C343-4B21-BEE8-69A55D01F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056" y="1489754"/>
            <a:ext cx="4581783" cy="21157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01184" y="2852928"/>
            <a:ext cx="3944865" cy="12311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Региональные налоги: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имущество организаций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Транспортный </a:t>
            </a: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</a:t>
            </a:r>
            <a:endParaRPr lang="ru-RU" b="1" dirty="0" smtClean="0"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18607" y="4705564"/>
            <a:ext cx="5198724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Местные налоги и сборы: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Земельный налог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имущество физических лиц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Торговый </a:t>
            </a: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сбор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Туристический налог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1056034" y="860161"/>
            <a:ext cx="5810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Классификация налогов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1099334" y="1645886"/>
            <a:ext cx="9936131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    Прямые налоги                                                                     Косвенные налоги</a:t>
            </a:r>
            <a:endParaRPr lang="ru-RU" b="1" dirty="0" smtClean="0">
              <a:solidFill>
                <a:srgbClr val="002060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yriad Pro"/>
                <a:ea typeface="ＭＳ Ｐゴシック"/>
              </a:rPr>
              <a:t>            НДФЛ                                                                                                         НДС</a:t>
            </a:r>
          </a:p>
          <a:p>
            <a:pPr marL="514350" lvl="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yriad Pro"/>
                <a:ea typeface="ＭＳ Ｐゴシック"/>
              </a:rPr>
              <a:t>     Налог на прибыль                                                                                      Акцизы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yriad Pro"/>
                <a:ea typeface="ＭＳ Ｐゴシック"/>
              </a:rPr>
              <a:t>Налог на имущество организаций</a:t>
            </a:r>
          </a:p>
          <a:p>
            <a:pPr marL="514350" indent="-51435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latin typeface="Myriad Pro"/>
                <a:ea typeface="ＭＳ Ｐゴシック"/>
              </a:rPr>
              <a:t>  Транспортный налог и другие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85070" y="3226084"/>
            <a:ext cx="36678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Налоги с физических лиц: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931" y="3801438"/>
            <a:ext cx="4090384" cy="23887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43199" y="4027470"/>
            <a:ext cx="4304873" cy="150810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000" b="1" i="1" u="sng" dirty="0" smtClean="0">
                <a:solidFill>
                  <a:srgbClr val="002060"/>
                </a:solidFill>
                <a:latin typeface="Arial" pitchFamily="34" charset="0"/>
                <a:ea typeface="ＭＳ Ｐゴシック"/>
                <a:cs typeface="Arial" pitchFamily="34" charset="0"/>
              </a:rPr>
              <a:t>Налоги с организаций:</a:t>
            </a:r>
          </a:p>
          <a:p>
            <a:pPr marL="514350" lvl="0" indent="-514350" algn="ctr"/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НДС</a:t>
            </a:r>
          </a:p>
          <a:p>
            <a:pPr marL="514350" lvl="0" indent="-514350" algn="ctr"/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прибыль</a:t>
            </a:r>
          </a:p>
          <a:p>
            <a:pPr marL="514350" lvl="0" indent="-514350" algn="ctr"/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Налог на имущество организаций</a:t>
            </a:r>
          </a:p>
          <a:p>
            <a:pPr marL="514350" lvl="0" indent="-514350" algn="ctr"/>
            <a:r>
              <a:rPr lang="ru-RU" b="1" dirty="0" smtClean="0">
                <a:latin typeface="Arial" pitchFamily="34" charset="0"/>
                <a:ea typeface="ＭＳ Ｐゴシック"/>
                <a:cs typeface="Arial" pitchFamily="34" charset="0"/>
              </a:rPr>
              <a:t>Водный налог и другие</a:t>
            </a:r>
          </a:p>
        </p:txBody>
      </p:sp>
      <p:pic>
        <p:nvPicPr>
          <p:cNvPr id="8" name="Picture 2" descr="В Таджикистане налогов станет меньше, ставки – ниже | Новости Таджикистана  ASIA-Plus">
            <a:extLst>
              <a:ext uri="{FF2B5EF4-FFF2-40B4-BE49-F238E27FC236}">
                <a16:creationId xmlns:a16="http://schemas.microsoft.com/office/drawing/2014/main" id="{8C22E263-008A-40A2-B1E6-A0B5F7FAF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31" y="3708971"/>
            <a:ext cx="2246685" cy="263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1056034" y="860161"/>
            <a:ext cx="9297482" cy="9223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7350"/>
              </a:lnSpc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Основные принципы налогообложения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2794571" y="1808252"/>
            <a:ext cx="2352782" cy="5411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525"/>
              </a:lnSpc>
            </a:pP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Определенность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6449" y="1818526"/>
            <a:ext cx="2250042" cy="5411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525"/>
              </a:lnSpc>
            </a:pP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Справедливость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13150" y="1818527"/>
            <a:ext cx="3996646" cy="5411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525"/>
              </a:lnSpc>
            </a:pP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Простота взимания (удобность)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57628" y="1808251"/>
            <a:ext cx="2455523" cy="5411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3525"/>
              </a:lnSpc>
            </a:pP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Эффективность</a:t>
            </a:r>
          </a:p>
        </p:txBody>
      </p:sp>
      <p:pic>
        <p:nvPicPr>
          <p:cNvPr id="8" name="Picture 2" descr="Плательщики Херсонщины оплатили почти 2 млрд. гривен НДФЛ » ХЕРСОН Онлайн  общественно политическое интернет издание">
            <a:extLst>
              <a:ext uri="{FF2B5EF4-FFF2-40B4-BE49-F238E27FC236}">
                <a16:creationId xmlns:a16="http://schemas.microsoft.com/office/drawing/2014/main" id="{91C9B6FC-019F-4545-B4D9-DDA67579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408" y="2743200"/>
            <a:ext cx="3611880" cy="339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16450" y="2393879"/>
            <a:ext cx="6996700" cy="6155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buClr>
                <a:srgbClr val="CC9900"/>
              </a:buClr>
              <a:buSzPct val="65000"/>
            </a:pPr>
            <a:r>
              <a:rPr lang="ru-RU" sz="17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 Смит</a:t>
            </a:r>
            <a:r>
              <a:rPr lang="ru-RU" sz="17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"Исследование о природе и причинах богатства народов" (</a:t>
            </a:r>
            <a:r>
              <a:rPr lang="en-US" sz="17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XVIII</a:t>
            </a:r>
            <a:r>
              <a:rPr lang="ru-RU" sz="1700" b="1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в.)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07593" y="2971051"/>
            <a:ext cx="5605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Функции налогов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6449" y="3469069"/>
            <a:ext cx="6996701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buClr>
                <a:srgbClr val="CC9900"/>
              </a:buClr>
              <a:buSzPct val="65000"/>
            </a:pPr>
            <a:r>
              <a:rPr lang="ru-RU" alt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Фискальная 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налоги являются основным источником формирования бюджетов бюджетной системы государства</a:t>
            </a:r>
          </a:p>
          <a:p>
            <a:pPr lvl="0" algn="just">
              <a:buClr>
                <a:srgbClr val="CC9900"/>
              </a:buClr>
              <a:buSzPct val="65000"/>
            </a:pPr>
            <a:r>
              <a:rPr lang="ru-RU" altLang="ru-RU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Перераспределительная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снижение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социального неравенства и поддержание социальной стабильности в обществе</a:t>
            </a:r>
            <a:endParaRPr lang="ru-RU" alt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CC9900"/>
              </a:buClr>
              <a:buSzPct val="65000"/>
            </a:pPr>
            <a:r>
              <a:rPr lang="ru-RU" alt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Стимулирующая 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стимулирование (или сдерживание)</a:t>
            </a:r>
          </a:p>
          <a:p>
            <a:pPr lvl="0" algn="just">
              <a:buClr>
                <a:srgbClr val="CC9900"/>
              </a:buClr>
              <a:buSzPct val="65000"/>
            </a:pP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темпов производства. </a:t>
            </a:r>
            <a:endParaRPr lang="ru-RU" altLang="ru-RU" i="1" u="sng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buClr>
                <a:srgbClr val="CC9900"/>
              </a:buClr>
              <a:buSzPct val="65000"/>
            </a:pPr>
            <a:r>
              <a:rPr lang="ru-RU" alt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Контрольная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государственный контроль за деятельностью фирм и граждан, а также за источниками доходов, их легитимностью и направлениями расходов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822959" y="452745"/>
            <a:ext cx="7318693" cy="1041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350"/>
              </a:lnSpc>
            </a:pPr>
            <a:r>
              <a:rPr lang="ru-RU" sz="2800" b="1" kern="0" spc="189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Favorit Pro Medium" pitchFamily="34" charset="-122"/>
                <a:cs typeface="Arial" panose="020B0604020202020204" pitchFamily="34" charset="0"/>
              </a:rPr>
              <a:t>Элементы </a:t>
            </a:r>
            <a:r>
              <a:rPr lang="ru-RU" sz="2800" b="1" kern="0" spc="189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Favorit Pro Medium" pitchFamily="34" charset="-122"/>
                <a:cs typeface="Arial" panose="020B0604020202020204" pitchFamily="34" charset="0"/>
              </a:rPr>
              <a:t>налога (обязательные) 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9D52681-64D7-49F2-875D-08A75B6AA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274290"/>
              </p:ext>
            </p:extLst>
          </p:nvPr>
        </p:nvGraphicFramePr>
        <p:xfrm>
          <a:off x="1068513" y="1582220"/>
          <a:ext cx="5650785" cy="4356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54804" y="5979559"/>
            <a:ext cx="1078786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Необязательный элемент -  </a:t>
            </a:r>
            <a:r>
              <a:rPr lang="ru-RU" altLang="ru-RU" u="sng" dirty="0" smtClean="0">
                <a:solidFill>
                  <a:srgbClr val="000000"/>
                </a:solidFill>
                <a:latin typeface="Arial"/>
              </a:rPr>
              <a:t>налоговые льготы</a:t>
            </a:r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 и основания для их использования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65878" y="2568539"/>
            <a:ext cx="4376791" cy="2336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lnSpc>
                <a:spcPts val="3525"/>
              </a:lnSpc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Участники налоговых отношений:</a:t>
            </a:r>
            <a:endParaRPr lang="ru-RU" b="1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20638">
              <a:lnSpc>
                <a:spcPts val="3525"/>
              </a:lnSpc>
            </a:pPr>
            <a:r>
              <a:rPr lang="ru-RU" alt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</a:t>
            </a:r>
          </a:p>
          <a:p>
            <a:pPr marL="514350" indent="20638">
              <a:lnSpc>
                <a:spcPts val="3525"/>
              </a:lnSpc>
            </a:pPr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агенты</a:t>
            </a:r>
          </a:p>
          <a:p>
            <a:pPr marL="514350" indent="20638">
              <a:lnSpc>
                <a:spcPts val="3525"/>
              </a:lnSpc>
            </a:pPr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органы</a:t>
            </a:r>
          </a:p>
          <a:p>
            <a:pPr marL="514350" indent="20638">
              <a:lnSpc>
                <a:spcPts val="3525"/>
              </a:lnSpc>
            </a:pPr>
            <a:r>
              <a:rPr lang="ru-RU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Таможенные органы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986320" y="811658"/>
            <a:ext cx="9441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ＭＳ Ｐゴシック"/>
                <a:cs typeface="Arial" pitchFamily="34" charset="0"/>
              </a:rPr>
              <a:t>Ответственность налогоплательщика</a:t>
            </a:r>
          </a:p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ＭＳ Ｐゴシック"/>
                <a:cs typeface="Arial" pitchFamily="34" charset="0"/>
              </a:rPr>
              <a:t>за нарушение налогового законодательства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1056035" y="2003462"/>
            <a:ext cx="6742050" cy="22775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Виды ответственности: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	- Финансовая по НК РФ: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		- за нарушение «процедурных вопросов» 		- за неправильное исчисление налогов 	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	- Административная ответственность должностных лиц  (</a:t>
            </a:r>
            <a:r>
              <a:rPr lang="ru-RU" altLang="ru-RU" sz="2000" dirty="0" err="1" smtClean="0">
                <a:solidFill>
                  <a:srgbClr val="000000"/>
                </a:solidFill>
                <a:latin typeface="Arial"/>
              </a:rPr>
              <a:t>КоАП</a:t>
            </a: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 РФ)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ru-RU" altLang="ru-RU" sz="2000" dirty="0" smtClean="0">
                <a:solidFill>
                  <a:srgbClr val="000000"/>
                </a:solidFill>
                <a:latin typeface="Arial"/>
              </a:rPr>
              <a:t>	- Уголовная (УК РФ (Ст. 198</a:t>
            </a:r>
            <a:r>
              <a:rPr lang="en-US" altLang="ru-RU" sz="2000" dirty="0" smtClean="0">
                <a:solidFill>
                  <a:srgbClr val="000000"/>
                </a:solidFill>
                <a:latin typeface="Arial"/>
              </a:rPr>
              <a:t>,199)</a:t>
            </a:r>
            <a:endParaRPr lang="en-US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8512" y="4479532"/>
            <a:ext cx="6780946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ru-RU" dirty="0" smtClean="0">
                <a:solidFill>
                  <a:srgbClr val="000000"/>
                </a:solidFill>
                <a:latin typeface="Arial"/>
              </a:rPr>
              <a:t>Налоговая санкция (штраф) является мерой ответственности за совершение налогового правонарушения, повлекшее задолженность по налогу (сбору)</a:t>
            </a:r>
            <a:endParaRPr lang="en-US" dirty="0"/>
          </a:p>
        </p:txBody>
      </p:sp>
      <p:pic>
        <p:nvPicPr>
          <p:cNvPr id="6" name="Picture 2" descr="Налог для самозанятых – 2020: новые ответы ФНС России уже в ГАРАНТе">
            <a:extLst>
              <a:ext uri="{FF2B5EF4-FFF2-40B4-BE49-F238E27FC236}">
                <a16:creationId xmlns:a16="http://schemas.microsoft.com/office/drawing/2014/main" id="{28311293-6B57-4700-8DE7-582722E7B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858" y="2095928"/>
            <a:ext cx="3450133" cy="323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585626" y="667821"/>
            <a:ext cx="6657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Налоги, которые платят </a:t>
            </a:r>
          </a:p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физические лица: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66143D-ACBB-E3C6-8AFC-9D14948EA4C8}"/>
              </a:ext>
            </a:extLst>
          </p:cNvPr>
          <p:cNvSpPr txBox="1"/>
          <p:nvPr/>
        </p:nvSpPr>
        <p:spPr>
          <a:xfrm>
            <a:off x="1056035" y="2067126"/>
            <a:ext cx="5200927" cy="11449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kern="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Налог на доходы физических лиц</a:t>
            </a:r>
          </a:p>
          <a:p>
            <a:pPr marL="342900" lvl="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kern="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2. Налог на имущество физических лиц</a:t>
            </a:r>
          </a:p>
          <a:p>
            <a:pPr marL="342900" lvl="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kern="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3. Земельный налог</a:t>
            </a:r>
          </a:p>
          <a:p>
            <a:pPr marL="342900" lvl="0" indent="-3429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kern="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4. Транспортный налог</a:t>
            </a:r>
            <a:endParaRPr lang="ru-RU" altLang="ru-RU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F5D7E-C39F-71A9-F398-2393F8C4FC88}"/>
              </a:ext>
            </a:extLst>
          </p:cNvPr>
          <p:cNvSpPr txBox="1"/>
          <p:nvPr/>
        </p:nvSpPr>
        <p:spPr>
          <a:xfrm>
            <a:off x="723247" y="3411030"/>
            <a:ext cx="5558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2025 года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 туристический налог.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Ивановской области – в Плесе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248" y="4249425"/>
            <a:ext cx="5969285" cy="498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25"/>
              </a:lnSpc>
            </a:pPr>
            <a:r>
              <a:rPr lang="ru-RU" sz="2400" b="1" kern="0" spc="9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Favorit Pro Book" pitchFamily="34" charset="-122"/>
                <a:cs typeface="Arial" panose="020B0604020202020204" pitchFamily="34" charset="0"/>
              </a:rPr>
              <a:t>Специальные налоговые режимы: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7553" y="4937658"/>
            <a:ext cx="529437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Налог на профессиональный доход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Упрощенная система налогообложения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Патентная система налогообложения</a:t>
            </a:r>
            <a:endParaRPr 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https://avatars.dzeninfra.ru/get-zen_doc/5235961/pub_631b0ecfe416e559d7c37570_631b452bedab62145f7ebde8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456" y="1335651"/>
            <a:ext cx="4234391" cy="207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456" y="3544584"/>
            <a:ext cx="4560287" cy="28253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77456" y="3622596"/>
            <a:ext cx="456028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В РФ с 2025 г введена новая шкала по НДФЛ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407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831614" y="860161"/>
            <a:ext cx="289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kern="0" spc="9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Favorit Pro Regular" pitchFamily="34" charset="-122"/>
                <a:cs typeface="Arial" panose="020B0604020202020204" pitchFamily="34" charset="0"/>
              </a:rPr>
              <a:t>Источники:</a:t>
            </a:r>
            <a:endParaRPr lang="ru-RU" sz="3600" b="1" kern="0" spc="9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Favorit Pro Regular" pitchFamily="34" charset="-122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66143D-ACBB-E3C6-8AFC-9D14948EA4C8}"/>
              </a:ext>
            </a:extLst>
          </p:cNvPr>
          <p:cNvSpPr txBox="1"/>
          <p:nvPr/>
        </p:nvSpPr>
        <p:spPr>
          <a:xfrm>
            <a:off x="893853" y="1551398"/>
            <a:ext cx="7921374" cy="3539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  <a:tabLst>
                <a:tab pos="357188" algn="l"/>
              </a:tabLst>
            </a:pPr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Налоговый кодекс Российской Федерации. Части первая и вторая.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Липсиц</a:t>
            </a:r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И.В. Экономика: история и современная организация хозяйственной деятельности / И.В. </a:t>
            </a:r>
            <a:r>
              <a:rPr lang="ru-RU" dirty="0" err="1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Липсиц</a:t>
            </a:r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— М.: ВИТА-ПРЕСС, 2014. 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3.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Фрицлер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А. В.  Основы финансовой грамотности : учебник для среднего профессионального образования / А. В. 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Фрицлер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Е. А. Тарханова. — 2-е изд.,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перераб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и доп. — Москва : Издательство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Юрайт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2023. — 148 с. 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4. Романовский М.В. «Налоги и налогообложение»; «Налоги и налоговая система РФ» и др.</a:t>
            </a:r>
          </a:p>
          <a:p>
            <a:r>
              <a:rPr lang="ru-RU" b="1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 Интернет-ресурсы</a:t>
            </a:r>
            <a:endParaRPr lang="ru-RU" dirty="0" smtClean="0"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just"/>
            <a:r>
              <a:rPr lang="ru-RU" dirty="0" err="1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www.minfin.ru</a:t>
            </a:r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– сайт Министерства финансов РФ </a:t>
            </a:r>
          </a:p>
          <a:p>
            <a:pPr algn="just"/>
            <a:r>
              <a:rPr lang="ru-RU" dirty="0" err="1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www.nalog.ru</a:t>
            </a:r>
            <a:r>
              <a:rPr lang="ru-RU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– сайт Федеральной налоговой службы РФ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07CAB9-4A4B-41C2-8454-D674216AD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137" y="3493971"/>
            <a:ext cx="3179803" cy="262769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45222" y="5178175"/>
            <a:ext cx="70377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Подборка полезных сайтов с финансовой тематикой: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https://fincult.info/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https://vashifinancy.ru/</a:t>
            </a:r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https://хочумогузнаю.рф/финансовые-услу</a:t>
            </a:r>
            <a:r>
              <a:rPr lang="ru-RU" sz="16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</a:t>
            </a:r>
            <a:endParaRPr lang="ru-RU" sz="16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407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1212351" y="2352782"/>
            <a:ext cx="751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kern="0" spc="9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Favorit Pro Regular" pitchFamily="34" charset="-122"/>
                <a:cs typeface="Arial" panose="020B0604020202020204" pitchFamily="34" charset="0"/>
              </a:rPr>
              <a:t>СПАСИБО ЗА ВНИМАНИЕ</a:t>
            </a:r>
            <a:endParaRPr lang="ru-RU" sz="3600" b="1" kern="0" spc="9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Favorit Pro Regular" pitchFamily="34" charset="-122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A905CC-EC65-4CB3-968F-421ACDD5875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85773" y="4064922"/>
            <a:ext cx="2794215" cy="16668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8087CF-041E-4E5F-B2C7-0B657957E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076" y="2816041"/>
            <a:ext cx="2741760" cy="29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0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Пользователь\Desktop\image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8292" y="1140431"/>
            <a:ext cx="3941252" cy="3678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6872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519</Words>
  <Application>Microsoft Office PowerPoint</Application>
  <PresentationFormat>Широкоэкранный</PresentationFormat>
  <Paragraphs>103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4" baseType="lpstr">
      <vt:lpstr>ＭＳ Ｐゴシック</vt:lpstr>
      <vt:lpstr> Proxima Nova Bold</vt:lpstr>
      <vt:lpstr>Arial</vt:lpstr>
      <vt:lpstr>Arial Unicode MS</vt:lpstr>
      <vt:lpstr>Calibri</vt:lpstr>
      <vt:lpstr>Calibri Light</vt:lpstr>
      <vt:lpstr>Favorit Pro</vt:lpstr>
      <vt:lpstr>Favorit Pro Book</vt:lpstr>
      <vt:lpstr>Favorit Pro Medium</vt:lpstr>
      <vt:lpstr>Favorit Pro Regular</vt:lpstr>
      <vt:lpstr>Myriad Pro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Курникова</dc:creator>
  <cp:lastModifiedBy>User-PC</cp:lastModifiedBy>
  <cp:revision>26</cp:revision>
  <cp:lastPrinted>2024-09-25T09:21:25Z</cp:lastPrinted>
  <dcterms:created xsi:type="dcterms:W3CDTF">2024-04-19T09:07:24Z</dcterms:created>
  <dcterms:modified xsi:type="dcterms:W3CDTF">2026-06-01T15:12:50Z</dcterms:modified>
</cp:coreProperties>
</file>