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tags/tag26.xml" ContentType="application/vnd.openxmlformats-officedocument.presentationml.tags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notesSlides/notesSlide25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notesSlides/notesSlide34.xml" ContentType="application/vnd.openxmlformats-officedocument.presentationml.notesSlide+xml"/>
  <Override PartName="/ppt/tags/tag37.xml" ContentType="application/vnd.openxmlformats-officedocument.presentationml.tags+xml"/>
  <Override PartName="/ppt/notesSlides/notesSlide35.xml" ContentType="application/vnd.openxmlformats-officedocument.presentationml.notesSlide+xml"/>
  <Override PartName="/ppt/tags/tag38.xml" ContentType="application/vnd.openxmlformats-officedocument.presentationml.tags+xml"/>
  <Override PartName="/ppt/notesSlides/notesSlide36.xml" ContentType="application/vnd.openxmlformats-officedocument.presentationml.notesSlide+xml"/>
  <Override PartName="/ppt/tags/tag39.xml" ContentType="application/vnd.openxmlformats-officedocument.presentationml.tags+xml"/>
  <Override PartName="/ppt/notesSlides/notesSlide37.xml" ContentType="application/vnd.openxmlformats-officedocument.presentationml.notesSlide+xml"/>
  <Override PartName="/ppt/tags/tag40.xml" ContentType="application/vnd.openxmlformats-officedocument.presentationml.tags+xml"/>
  <Override PartName="/ppt/notesSlides/notesSlide38.xml" ContentType="application/vnd.openxmlformats-officedocument.presentationml.notesSlide+xml"/>
  <Override PartName="/ppt/tags/tag41.xml" ContentType="application/vnd.openxmlformats-officedocument.presentationml.tags+xml"/>
  <Override PartName="/ppt/notesSlides/notesSlide39.xml" ContentType="application/vnd.openxmlformats-officedocument.presentationml.notesSlide+xml"/>
  <Override PartName="/ppt/tags/tag42.xml" ContentType="application/vnd.openxmlformats-officedocument.presentationml.tags+xml"/>
  <Override PartName="/ppt/notesSlides/notesSlide40.xml" ContentType="application/vnd.openxmlformats-officedocument.presentationml.notesSlide+xml"/>
  <Override PartName="/ppt/tags/tag43.xml" ContentType="application/vnd.openxmlformats-officedocument.presentationml.tags+xml"/>
  <Override PartName="/ppt/notesSlides/notesSlide41.xml" ContentType="application/vnd.openxmlformats-officedocument.presentationml.notesSlide+xml"/>
  <Override PartName="/ppt/tags/tag44.xml" ContentType="application/vnd.openxmlformats-officedocument.presentationml.tags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2" r:id="rId10"/>
    <p:sldId id="265" r:id="rId11"/>
    <p:sldId id="269" r:id="rId12"/>
    <p:sldId id="270" r:id="rId13"/>
    <p:sldId id="266" r:id="rId14"/>
    <p:sldId id="271" r:id="rId15"/>
    <p:sldId id="267" r:id="rId16"/>
    <p:sldId id="272" r:id="rId17"/>
    <p:sldId id="268" r:id="rId18"/>
    <p:sldId id="273" r:id="rId19"/>
    <p:sldId id="277" r:id="rId20"/>
    <p:sldId id="278" r:id="rId21"/>
    <p:sldId id="276" r:id="rId22"/>
    <p:sldId id="279" r:id="rId23"/>
    <p:sldId id="275" r:id="rId24"/>
    <p:sldId id="280" r:id="rId25"/>
    <p:sldId id="274" r:id="rId26"/>
    <p:sldId id="281" r:id="rId27"/>
    <p:sldId id="282" r:id="rId28"/>
    <p:sldId id="286" r:id="rId29"/>
    <p:sldId id="284" r:id="rId30"/>
    <p:sldId id="287" r:id="rId31"/>
    <p:sldId id="285" r:id="rId32"/>
    <p:sldId id="288" r:id="rId33"/>
    <p:sldId id="283" r:id="rId34"/>
    <p:sldId id="289" r:id="rId35"/>
    <p:sldId id="291" r:id="rId36"/>
    <p:sldId id="294" r:id="rId37"/>
    <p:sldId id="292" r:id="rId38"/>
    <p:sldId id="295" r:id="rId39"/>
    <p:sldId id="293" r:id="rId40"/>
    <p:sldId id="296" r:id="rId41"/>
    <p:sldId id="290" r:id="rId42"/>
    <p:sldId id="297" r:id="rId43"/>
  </p:sldIdLst>
  <p:sldSz cx="12192000" cy="6858000"/>
  <p:notesSz cx="6858000" cy="9144000"/>
  <p:custDataLst>
    <p:tags r:id="rId4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9CA"/>
    <a:srgbClr val="2D5190"/>
    <a:srgbClr val="3864B2"/>
    <a:srgbClr val="0F3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323" autoAdjust="0"/>
  </p:normalViewPr>
  <p:slideViewPr>
    <p:cSldViewPr snapToGrid="0">
      <p:cViewPr varScale="1">
        <p:scale>
          <a:sx n="84" d="100"/>
          <a:sy n="84" d="100"/>
        </p:scale>
        <p:origin x="696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405C8-7EFE-4B15-807D-7765AE454758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661A-DBC5-460F-8DD8-4E346A31B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5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7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6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95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00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93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304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11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594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129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48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20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187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471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985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5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506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448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602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06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31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9066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599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5086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156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48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7299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7242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034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432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3867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0597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61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808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4944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2141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639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5990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405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4444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162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2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91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01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87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233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21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37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38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82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32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50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278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4992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364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661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304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555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988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4160939" y="2952925"/>
            <a:ext cx="2910980" cy="101506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ОТВЕТ</a:t>
            </a:r>
            <a:endParaRPr lang="ru-RU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9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DBFB-DE8D-4744-928A-4B216267F296}" type="datetimeFigureOut">
              <a:rPr lang="ru-RU" smtClean="0"/>
              <a:t>14.02.2026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77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2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37.xml"/><Relationship Id="rId18" Type="http://schemas.openxmlformats.org/officeDocument/2006/relationships/slide" Target="slide39.xml"/><Relationship Id="rId3" Type="http://schemas.openxmlformats.org/officeDocument/2006/relationships/notesSlide" Target="../notesSlides/notesSlide2.xml"/><Relationship Id="rId21" Type="http://schemas.openxmlformats.org/officeDocument/2006/relationships/slide" Target="slide25.xml"/><Relationship Id="rId7" Type="http://schemas.openxmlformats.org/officeDocument/2006/relationships/slide" Target="slide27.xml"/><Relationship Id="rId12" Type="http://schemas.openxmlformats.org/officeDocument/2006/relationships/slide" Target="slide29.xml"/><Relationship Id="rId17" Type="http://schemas.openxmlformats.org/officeDocument/2006/relationships/slide" Target="slide31.xml"/><Relationship Id="rId2" Type="http://schemas.openxmlformats.org/officeDocument/2006/relationships/slideLayout" Target="../slideLayouts/slideLayout2.xml"/><Relationship Id="rId16" Type="http://schemas.openxmlformats.org/officeDocument/2006/relationships/slide" Target="slide23.xml"/><Relationship Id="rId20" Type="http://schemas.openxmlformats.org/officeDocument/2006/relationships/slide" Target="slide17.xml"/><Relationship Id="rId1" Type="http://schemas.openxmlformats.org/officeDocument/2006/relationships/tags" Target="../tags/tag4.xml"/><Relationship Id="rId6" Type="http://schemas.openxmlformats.org/officeDocument/2006/relationships/slide" Target="slide19.xml"/><Relationship Id="rId11" Type="http://schemas.openxmlformats.org/officeDocument/2006/relationships/slide" Target="slide21.xml"/><Relationship Id="rId24" Type="http://schemas.openxmlformats.org/officeDocument/2006/relationships/slide" Target="slide41.xml"/><Relationship Id="rId5" Type="http://schemas.openxmlformats.org/officeDocument/2006/relationships/slide" Target="slide11.xml"/><Relationship Id="rId15" Type="http://schemas.openxmlformats.org/officeDocument/2006/relationships/slide" Target="slide15.xml"/><Relationship Id="rId23" Type="http://schemas.openxmlformats.org/officeDocument/2006/relationships/slide" Target="slide42.xml"/><Relationship Id="rId10" Type="http://schemas.openxmlformats.org/officeDocument/2006/relationships/slide" Target="slide13.xml"/><Relationship Id="rId19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5.xml"/><Relationship Id="rId14" Type="http://schemas.openxmlformats.org/officeDocument/2006/relationships/slide" Target="slide7.xml"/><Relationship Id="rId22" Type="http://schemas.openxmlformats.org/officeDocument/2006/relationships/slide" Target="slide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slide" Target="slide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6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.xml"/><Relationship Id="rId6" Type="http://schemas.openxmlformats.org/officeDocument/2006/relationships/slide" Target="slide6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.xml"/><Relationship Id="rId6" Type="http://schemas.openxmlformats.org/officeDocument/2006/relationships/slide" Target="slide8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.xml"/><Relationship Id="rId6" Type="http://schemas.openxmlformats.org/officeDocument/2006/relationships/slide" Target="slide10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2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3.xml"/><Relationship Id="rId6" Type="http://schemas.openxmlformats.org/officeDocument/2006/relationships/slide" Target="slide12.xml"/><Relationship Id="rId5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4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5.xml"/><Relationship Id="rId6" Type="http://schemas.openxmlformats.org/officeDocument/2006/relationships/slide" Target="slide14.xml"/><Relationship Id="rId5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6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7.xml"/><Relationship Id="rId6" Type="http://schemas.openxmlformats.org/officeDocument/2006/relationships/slide" Target="slide16.xml"/><Relationship Id="rId5" Type="http://schemas.openxmlformats.org/officeDocument/2006/relationships/image" Target="../media/image5.png"/><Relationship Id="rId10" Type="http://schemas.openxmlformats.org/officeDocument/2006/relationships/image" Target="../media/image15.jpeg"/><Relationship Id="rId4" Type="http://schemas.openxmlformats.org/officeDocument/2006/relationships/image" Target="../media/image3.jpeg"/><Relationship Id="rId9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8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9.xml"/><Relationship Id="rId6" Type="http://schemas.openxmlformats.org/officeDocument/2006/relationships/slide" Target="slide18.xml"/><Relationship Id="rId5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1.xml"/><Relationship Id="rId6" Type="http://schemas.openxmlformats.org/officeDocument/2006/relationships/slide" Target="slide20.xml"/><Relationship Id="rId5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2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3.xml"/><Relationship Id="rId6" Type="http://schemas.openxmlformats.org/officeDocument/2006/relationships/slide" Target="slide22.xml"/><Relationship Id="rId11" Type="http://schemas.microsoft.com/office/2007/relationships/hdphoto" Target="../media/hdphoto3.wdp"/><Relationship Id="rId5" Type="http://schemas.openxmlformats.org/officeDocument/2006/relationships/image" Target="../media/image5.png"/><Relationship Id="rId10" Type="http://schemas.openxmlformats.org/officeDocument/2006/relationships/image" Target="../media/image22.png"/><Relationship Id="rId4" Type="http://schemas.openxmlformats.org/officeDocument/2006/relationships/image" Target="../media/image3.jpeg"/><Relationship Id="rId9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4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6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3.png"/><Relationship Id="rId12" Type="http://schemas.microsoft.com/office/2007/relationships/hdphoto" Target="../media/hdphoto6.wdp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5.xml"/><Relationship Id="rId6" Type="http://schemas.openxmlformats.org/officeDocument/2006/relationships/slide" Target="slide24.xml"/><Relationship Id="rId11" Type="http://schemas.openxmlformats.org/officeDocument/2006/relationships/image" Target="../media/image25.png"/><Relationship Id="rId5" Type="http://schemas.openxmlformats.org/officeDocument/2006/relationships/image" Target="../media/image5.png"/><Relationship Id="rId10" Type="http://schemas.microsoft.com/office/2007/relationships/hdphoto" Target="../media/hdphoto5.wdp"/><Relationship Id="rId4" Type="http://schemas.openxmlformats.org/officeDocument/2006/relationships/image" Target="../media/image3.jpeg"/><Relationship Id="rId9" Type="http://schemas.openxmlformats.org/officeDocument/2006/relationships/image" Target="../media/image24.png"/><Relationship Id="rId1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6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9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3.png"/><Relationship Id="rId12" Type="http://schemas.microsoft.com/office/2007/relationships/hdphoto" Target="../media/hdphoto9.wdp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7.xml"/><Relationship Id="rId6" Type="http://schemas.openxmlformats.org/officeDocument/2006/relationships/slide" Target="slide26.xml"/><Relationship Id="rId11" Type="http://schemas.openxmlformats.org/officeDocument/2006/relationships/image" Target="../media/image28.png"/><Relationship Id="rId5" Type="http://schemas.openxmlformats.org/officeDocument/2006/relationships/image" Target="../media/image5.png"/><Relationship Id="rId10" Type="http://schemas.microsoft.com/office/2007/relationships/hdphoto" Target="../media/hdphoto8.wdp"/><Relationship Id="rId4" Type="http://schemas.openxmlformats.org/officeDocument/2006/relationships/image" Target="../media/image3.jpeg"/><Relationship Id="rId9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8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9.xml"/><Relationship Id="rId6" Type="http://schemas.openxmlformats.org/officeDocument/2006/relationships/slide" Target="slide28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0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1.xml"/><Relationship Id="rId6" Type="http://schemas.openxmlformats.org/officeDocument/2006/relationships/slide" Target="slide30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2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3.xml"/><Relationship Id="rId6" Type="http://schemas.openxmlformats.org/officeDocument/2006/relationships/slide" Target="slide32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4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5.xml"/><Relationship Id="rId6" Type="http://schemas.openxmlformats.org/officeDocument/2006/relationships/slide" Target="slide34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6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7.xml"/><Relationship Id="rId6" Type="http://schemas.openxmlformats.org/officeDocument/2006/relationships/slide" Target="slide36.xml"/><Relationship Id="rId5" Type="http://schemas.openxmlformats.org/officeDocument/2006/relationships/image" Target="../media/image5.png"/><Relationship Id="rId10" Type="http://schemas.microsoft.com/office/2007/relationships/hdphoto" Target="../media/hdphoto11.wdp"/><Relationship Id="rId4" Type="http://schemas.openxmlformats.org/officeDocument/2006/relationships/image" Target="../media/image3.jpeg"/><Relationship Id="rId9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8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9.xml"/><Relationship Id="rId6" Type="http://schemas.openxmlformats.org/officeDocument/2006/relationships/slide" Target="slide38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0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1.xml"/><Relationship Id="rId6" Type="http://schemas.openxmlformats.org/officeDocument/2006/relationships/slide" Target="slide40.xml"/><Relationship Id="rId5" Type="http://schemas.openxmlformats.org/officeDocument/2006/relationships/image" Target="../media/image5.png"/><Relationship Id="rId10" Type="http://schemas.microsoft.com/office/2007/relationships/hdphoto" Target="../media/hdphoto13.wdp"/><Relationship Id="rId4" Type="http://schemas.openxmlformats.org/officeDocument/2006/relationships/image" Target="../media/image3.jpeg"/><Relationship Id="rId9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2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36.png"/><Relationship Id="rId12" Type="http://schemas.microsoft.com/office/2007/relationships/hdphoto" Target="../media/hdphoto16.wdp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3.xml"/><Relationship Id="rId6" Type="http://schemas.openxmlformats.org/officeDocument/2006/relationships/slide" Target="slide42.xml"/><Relationship Id="rId11" Type="http://schemas.openxmlformats.org/officeDocument/2006/relationships/image" Target="../media/image38.png"/><Relationship Id="rId5" Type="http://schemas.openxmlformats.org/officeDocument/2006/relationships/image" Target="../media/image5.png"/><Relationship Id="rId10" Type="http://schemas.microsoft.com/office/2007/relationships/hdphoto" Target="../media/hdphoto15.wdp"/><Relationship Id="rId4" Type="http://schemas.openxmlformats.org/officeDocument/2006/relationships/image" Target="../media/image3.jpeg"/><Relationship Id="rId9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4.xml"/><Relationship Id="rId5" Type="http://schemas.openxmlformats.org/officeDocument/2006/relationships/slide" Target="slide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2000">
              <a:schemeClr val="accent5">
                <a:lumMod val="89000"/>
              </a:schemeClr>
            </a:gs>
            <a:gs pos="62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6567" y="4854766"/>
            <a:ext cx="9144000" cy="1655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Викторина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80" y="1778159"/>
            <a:ext cx="5972175" cy="2971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75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D5190"/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457814"/>
              </p:ext>
            </p:extLst>
          </p:nvPr>
        </p:nvGraphicFramePr>
        <p:xfrm>
          <a:off x="298939" y="184637"/>
          <a:ext cx="11676185" cy="6631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5237"/>
                <a:gridCol w="2335237"/>
                <a:gridCol w="2335237"/>
                <a:gridCol w="2335237"/>
                <a:gridCol w="2335237"/>
              </a:tblGrid>
              <a:tr h="125491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История</a:t>
                      </a:r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Философия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Экономика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Психология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Иностранный язык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rgbClr val="0F36B1"/>
                    </a:solidFill>
                  </a:tcPr>
                </a:tc>
              </a:tr>
              <a:tr h="1611381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4" action="ppaction://hlinksldjump"/>
                        </a:rPr>
                        <a:t>200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5" action="ppaction://hlinksldjump"/>
                        </a:rPr>
                        <a:t>200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6" action="ppaction://hlinksldjump"/>
                        </a:rPr>
                        <a:t>200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7" action="ppaction://hlinksldjump"/>
                        </a:rPr>
                        <a:t>200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8" action="ppaction://hlinksldjump"/>
                        </a:rPr>
                        <a:t>200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9" action="ppaction://hlinksldjump"/>
                        </a:rPr>
                        <a:t>400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0" action="ppaction://hlinksldjump"/>
                        </a:rPr>
                        <a:t>400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1" action="ppaction://hlinksldjump"/>
                        </a:rPr>
                        <a:t>400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2" action="ppaction://hlinksldjump"/>
                        </a:rPr>
                        <a:t>400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3" action="ppaction://hlinksldjump"/>
                        </a:rPr>
                        <a:t>400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4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5" action="ppaction://hlinksldjump"/>
                        </a:rPr>
                        <a:t>600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6" action="ppaction://hlinksldjump"/>
                        </a:rPr>
                        <a:t>600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7" action="ppaction://hlinksldjump"/>
                        </a:rPr>
                        <a:t>600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8" action="ppaction://hlinksldjump"/>
                        </a:rPr>
                        <a:t>600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</a:tr>
              <a:tr h="1254913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19" action="ppaction://hlinksldjump"/>
                        </a:rPr>
                        <a:t>800</a:t>
                      </a:r>
                      <a:endParaRPr lang="ru-RU" sz="2400" b="1" u="sng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20" action="ppaction://hlinksldjump"/>
                        </a:rPr>
                        <a:t>800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21" action="ppaction://hlinksldjump"/>
                        </a:rPr>
                        <a:t>800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22" action="ppaction://hlinksldjump"/>
                        </a:rPr>
                        <a:t>800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rgbClr val="FFC000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>
                          <a:solidFill>
                            <a:srgbClr val="FFC000"/>
                          </a:solidFill>
                          <a:hlinkClick r:id="rId23" action="ppaction://hlinksldjump"/>
                        </a:rPr>
                        <a:t>800</a:t>
                      </a:r>
                      <a:endParaRPr lang="ru-RU" sz="2400" b="1" u="sng" dirty="0" smtClean="0">
                        <a:solidFill>
                          <a:srgbClr val="FFC000"/>
                        </a:solidFill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F36B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12226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91025"/>
                <a:gridCol w="1981200"/>
                <a:gridCol w="1952625"/>
                <a:gridCol w="1905000"/>
                <a:gridCol w="196215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Black" panose="020B0A04020102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«Сказки»</a:t>
                      </a:r>
                      <a:endParaRPr lang="ru-RU" sz="25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 Black" panose="020B0A04020102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u="none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4" action="ppaction://hlinksldjump"/>
                        </a:rPr>
                        <a:t>200</a:t>
                      </a:r>
                      <a:endParaRPr lang="ru-RU" sz="3500" u="non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9" action="ppaction://hlinksldjump"/>
                        </a:rPr>
                        <a:t>400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4" action="ppaction://hlinksldjump"/>
                        </a:rPr>
                        <a:t>600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9" action="ppaction://hlinksldjump"/>
                        </a:rPr>
                        <a:t>800</a:t>
                      </a:r>
                      <a:endParaRPr lang="ru-RU" sz="35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Black" panose="020B0A04020102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«Пословицы в картинках»</a:t>
                      </a:r>
                      <a:endParaRPr lang="ru-RU" sz="25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 Black" panose="020B0A04020102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0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5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0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Black" panose="020B0A04020102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«Загадки</a:t>
                      </a:r>
                      <a:r>
                        <a:rPr lang="ru-RU" sz="2500" b="0" cap="none" spc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Black" panose="020B0A04020102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на эмодзи»</a:t>
                      </a:r>
                      <a:endParaRPr lang="ru-RU" sz="25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 Black" panose="020B0A04020102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6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1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6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1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Black" panose="020B0A04020102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«Блиц-опрос»</a:t>
                      </a:r>
                      <a:endParaRPr lang="ru-RU" sz="25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 Black" panose="020B0A04020102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7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2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7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2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ru-RU" sz="25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Black" panose="020B0A04020102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«Финансовые ребусы»</a:t>
                      </a:r>
                      <a:endParaRPr lang="ru-RU" sz="25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Arial Black" panose="020B0A04020102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8" action="ppaction://hlinksldjump"/>
                        </a:rPr>
                        <a:t>200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3" action="ppaction://hlinksldjump"/>
                        </a:rPr>
                        <a:t>400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8" action="ppaction://hlinksldjump"/>
                        </a:rPr>
                        <a:t>600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4" action="ppaction://hlinksldjump"/>
                        </a:rPr>
                        <a:t>800</a:t>
                      </a:r>
                      <a:endParaRPr lang="ru-RU" sz="35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5">
                            <a:lumMod val="89000"/>
                          </a:schemeClr>
                        </a:gs>
                        <a:gs pos="55000">
                          <a:schemeClr val="accent5">
                            <a:lumMod val="75000"/>
                          </a:schemeClr>
                        </a:gs>
                        <a:gs pos="97000">
                          <a:schemeClr val="accent5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2649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298283" y="2185743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73643" y="2356461"/>
            <a:ext cx="7278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«В КАКОЙ СКАЗКЕ ИЗ-ЗА СВОЕЙ ЖАДНОСТИ ГЕРОИНЯ ОСТАЛАСЬ НИ С ЧЕМ?»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4" name="Rectangle 3">
            <a:hlinkClick r:id="rId5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  <a:endParaRPr lang="ru-RU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77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«Сказка о рыбаке и рыбке»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972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760" y="642688"/>
            <a:ext cx="10759642" cy="457892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9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5086571" y="5690466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82259" y="2226577"/>
            <a:ext cx="7428725" cy="2143773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267413"/>
            <a:ext cx="72780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«КАКАЯ РУССКАЯ НАРОДНАЯ СКАЗКА ПОКАЗЫВАЕТ НАМ ЭФФЕКТИВНОСТЬ КОЛЛЕКТИВНОГО ТРУДА?»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7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 action="ppaction://hlinksldjump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81161" y="2302922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703" y="2501839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«РЕПКА»</a:t>
            </a:r>
            <a:endParaRPr lang="ru-RU" sz="16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15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67794" y="2146149"/>
            <a:ext cx="8089706" cy="2554544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2"/>
          <p:cNvSpPr/>
          <p:nvPr/>
        </p:nvSpPr>
        <p:spPr>
          <a:xfrm>
            <a:off x="2051770" y="2392370"/>
            <a:ext cx="80897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«ГЕРОИНЯ КАКОЙ СКАЗКИ НАШЛА ДЕНЕЖНУЮ ЕДИНИЦУ И СДЕЛАЛА ВЫГОДНУЮ ПОКУПКУ К СВОИМ ИМЕНИНАМ?»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85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«МУХА-ЦОКОТУХА»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303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82260" y="2151728"/>
            <a:ext cx="7428725" cy="2554544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2"/>
          <p:cNvSpPr/>
          <p:nvPr/>
        </p:nvSpPr>
        <p:spPr>
          <a:xfrm>
            <a:off x="2373643" y="2137005"/>
            <a:ext cx="727800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«КАКОЕ «УДОБРЕНИЕ» УВЕЛИЧИВАЛО УРОЖАЙНОСТЬ ЗОЛОТЫХ МОНЕТ НА ПОЛЕ ЧУДЕС В СТРАНЕ ДУРАКОВ?»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574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«ЗАКЛИНАНИЕ 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«КРЕКС – ФЕКС – ПЕКС»»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78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78" y="1945287"/>
            <a:ext cx="2733488" cy="246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382" y="1945287"/>
            <a:ext cx="2393161" cy="246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Picture background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" r="4585"/>
          <a:stretch/>
        </p:blipFill>
        <p:spPr bwMode="auto">
          <a:xfrm>
            <a:off x="7591259" y="1945287"/>
            <a:ext cx="4129743" cy="246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107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«КОПЕЙКА РУБЛЬ БЕРЕЖЁТ»</a:t>
            </a:r>
            <a:endParaRPr lang="ru-RU" sz="32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489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39"/>
          <a:stretch/>
        </p:blipFill>
        <p:spPr bwMode="auto">
          <a:xfrm>
            <a:off x="151051" y="2103756"/>
            <a:ext cx="3661998" cy="252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cture background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r="12778"/>
          <a:stretch/>
        </p:blipFill>
        <p:spPr bwMode="auto">
          <a:xfrm>
            <a:off x="4055364" y="2103756"/>
            <a:ext cx="4910328" cy="252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007" y="2103756"/>
            <a:ext cx="2810990" cy="252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08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«УГОВОР ДОРОЖЕ ДЕНЕГ»</a:t>
            </a:r>
            <a:endParaRPr lang="ru-RU" sz="32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75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251" y="210285"/>
            <a:ext cx="4934585" cy="217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157" y="210285"/>
            <a:ext cx="3342950" cy="217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157" y="2558441"/>
            <a:ext cx="3342950" cy="270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250" y="2558441"/>
            <a:ext cx="4934585" cy="270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529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5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5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«НЕ ИМЕЙ СТО РУБЛЕЙ, </a:t>
            </a:r>
            <a:br>
              <a:rPr lang="ru-RU" sz="35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5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 ИМЕЙ СТО ДРУЗЕЙ»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34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4" y="1596835"/>
            <a:ext cx="3148901" cy="314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icture backgrou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930" y="1596834"/>
            <a:ext cx="5010785" cy="314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300" y="1596834"/>
            <a:ext cx="3352890" cy="314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37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02334" y="2220627"/>
            <a:ext cx="7586381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«ГРОША ЛОМАНОГО НЕ СТОИТ»</a:t>
            </a:r>
            <a:endParaRPr lang="ru-RU" sz="32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924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75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2016" y="1750273"/>
            <a:ext cx="2837952" cy="2837952"/>
          </a:xfrm>
          <a:prstGeom prst="rect">
            <a:avLst/>
          </a:prstGeom>
        </p:spPr>
      </p:pic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638" y="2051853"/>
            <a:ext cx="2374465" cy="223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679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«СЕМЕЙНЫЙ БЮДЖЕТ»</a:t>
            </a:r>
            <a:endParaRPr lang="ru-RU" sz="18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00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006" y="2138721"/>
            <a:ext cx="2374465" cy="223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6019" l="10000" r="90000">
                        <a14:foregroundMark x1="36917" y1="51911" x2="36917" y2="51911"/>
                        <a14:foregroundMark x1="49917" y1="32962" x2="31667" y2="47134"/>
                        <a14:foregroundMark x1="50167" y1="40605" x2="49000" y2="64331"/>
                        <a14:foregroundMark x1="46167" y1="38376" x2="43833" y2="60669"/>
                        <a14:foregroundMark x1="57333" y1="39650" x2="57333" y2="39650"/>
                        <a14:foregroundMark x1="57917" y1="51752" x2="57917" y2="51752"/>
                        <a14:foregroundMark x1="53667" y1="42038" x2="53667" y2="42038"/>
                        <a14:foregroundMark x1="53917" y1="35987" x2="55917" y2="35828"/>
                        <a14:foregroundMark x1="58667" y1="42357" x2="60500" y2="63217"/>
                        <a14:foregroundMark x1="39333" y1="26752" x2="39333" y2="26752"/>
                        <a14:foregroundMark x1="49917" y1="29299" x2="35417" y2="43153"/>
                        <a14:foregroundMark x1="40500" y1="19108" x2="38333" y2="53822"/>
                      </a14:backgroundRemoval>
                    </a14:imgEffect>
                  </a14:imgLayer>
                </a14:imgProps>
              </a:ext>
            </a:extLst>
          </a:blip>
          <a:srcRect l="28436" t="8921" r="28568" b="9303"/>
          <a:stretch/>
        </p:blipFill>
        <p:spPr>
          <a:xfrm flipH="1">
            <a:off x="4507187" y="2138721"/>
            <a:ext cx="2240642" cy="22302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81875" y1="83125" x2="81875" y2="83125"/>
                        <a14:foregroundMark x1="91094" y1="90000" x2="91094" y2="90000"/>
                        <a14:foregroundMark x1="80938" y1="92500" x2="80938" y2="92500"/>
                        <a14:foregroundMark x1="91875" y1="78281" x2="91875" y2="782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4545" y="1251782"/>
            <a:ext cx="3117159" cy="31922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10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«ИПОТЕКА»</a:t>
            </a:r>
            <a:endParaRPr lang="ru-RU" sz="18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918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1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6" b="9797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25" y="2233558"/>
            <a:ext cx="3718354" cy="239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5718" r="24286"/>
          <a:stretch/>
        </p:blipFill>
        <p:spPr>
          <a:xfrm>
            <a:off x="5753315" y="1209828"/>
            <a:ext cx="3456432" cy="36180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6501" r="25128"/>
          <a:stretch/>
        </p:blipFill>
        <p:spPr>
          <a:xfrm>
            <a:off x="9217152" y="1706981"/>
            <a:ext cx="2683753" cy="31209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771" l="7250" r="90000">
                        <a14:foregroundMark x1="29333" y1="44745" x2="29333" y2="44745"/>
                        <a14:foregroundMark x1="31083" y1="33439" x2="31083" y2="33439"/>
                        <a14:foregroundMark x1="32083" y1="29459" x2="32083" y2="29459"/>
                        <a14:foregroundMark x1="35583" y1="21497" x2="35583" y2="21497"/>
                        <a14:foregroundMark x1="39333" y1="16401" x2="39333" y2="16401"/>
                        <a14:foregroundMark x1="33333" y1="25478" x2="33333" y2="25478"/>
                        <a14:foregroundMark x1="34417" y1="22930" x2="34417" y2="22930"/>
                        <a14:foregroundMark x1="36167" y1="19268" x2="46417" y2="10510"/>
                        <a14:foregroundMark x1="46250" y1="10510" x2="54167" y2="10669"/>
                        <a14:foregroundMark x1="54583" y1="10350" x2="57750" y2="11624"/>
                        <a14:foregroundMark x1="43167" y1="11783" x2="48667" y2="8758"/>
                        <a14:foregroundMark x1="48917" y1="9713" x2="54917" y2="10191"/>
                        <a14:foregroundMark x1="56667" y1="12580" x2="52917" y2="8917"/>
                        <a14:foregroundMark x1="60083" y1="14490" x2="50917" y2="9873"/>
                        <a14:foregroundMark x1="55833" y1="32325" x2="64750" y2="27707"/>
                      </a14:backgroundRemoval>
                    </a14:imgEffect>
                  </a14:imgLayer>
                </a14:imgProps>
              </a:ext>
            </a:extLst>
          </a:blip>
          <a:srcRect l="28057" t="9105" r="28424" b="9009"/>
          <a:stretch/>
        </p:blipFill>
        <p:spPr>
          <a:xfrm>
            <a:off x="3361974" y="2341327"/>
            <a:ext cx="2211008" cy="2177142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030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«НАКОПЛЕНИЯ»</a:t>
            </a:r>
            <a:endParaRPr lang="ru-RU" sz="18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76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1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6" b="9797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298" y="2221322"/>
            <a:ext cx="3068741" cy="197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0000" r="90000">
                        <a14:foregroundMark x1="47833" y1="73726" x2="47833" y2="73726"/>
                        <a14:foregroundMark x1="52917" y1="76911" x2="52917" y2="76911"/>
                        <a14:foregroundMark x1="51167" y1="85987" x2="51167" y2="85987"/>
                        <a14:foregroundMark x1="51417" y1="78822" x2="51417" y2="78822"/>
                        <a14:foregroundMark x1="47250" y1="86306" x2="47250" y2="86306"/>
                        <a14:foregroundMark x1="48750" y1="83121" x2="48750" y2="83121"/>
                        <a14:foregroundMark x1="53833" y1="85669" x2="53833" y2="85669"/>
                        <a14:foregroundMark x1="49667" y1="89013" x2="49667" y2="89013"/>
                        <a14:foregroundMark x1="47667" y1="89013" x2="58333" y2="89013"/>
                        <a14:foregroundMark x1="54250" y1="74204" x2="47417" y2="81688"/>
                        <a14:foregroundMark x1="45000" y1="90446" x2="55000" y2="91083"/>
                      </a14:backgroundRemoval>
                    </a14:imgEffect>
                  </a14:imgLayer>
                </a14:imgProps>
              </a:ext>
            </a:extLst>
          </a:blip>
          <a:srcRect l="31190"/>
          <a:stretch/>
        </p:blipFill>
        <p:spPr>
          <a:xfrm>
            <a:off x="87086" y="1687826"/>
            <a:ext cx="3414347" cy="25967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8125" y1="56719" x2="8125" y2="56719"/>
                        <a14:foregroundMark x1="5313" y1="28281" x2="4688" y2="93750"/>
                        <a14:foregroundMark x1="7813" y1="47344" x2="10156" y2="94375"/>
                        <a14:foregroundMark x1="9688" y1="47969" x2="22500" y2="52656"/>
                        <a14:foregroundMark x1="22813" y1="94688" x2="39375" y2="94063"/>
                        <a14:foregroundMark x1="32188" y1="94844" x2="29688" y2="48281"/>
                        <a14:foregroundMark x1="64688" y1="95156" x2="70469" y2="51563"/>
                        <a14:foregroundMark x1="85625" y1="94063" x2="91719" y2="89688"/>
                        <a14:foregroundMark x1="90313" y1="91250" x2="89219" y2="45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7185" y="1792678"/>
            <a:ext cx="2491940" cy="24919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62961" y="2007675"/>
            <a:ext cx="2276943" cy="22769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6968140" y="1856988"/>
            <a:ext cx="2339002" cy="23390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43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«КРЕДИТ В БАНКЕ»</a:t>
            </a:r>
            <a:endParaRPr lang="ru-RU" sz="18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447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82259" y="2298873"/>
            <a:ext cx="7428725" cy="2260253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383893"/>
            <a:ext cx="72780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«ДЕНЬГИ, КОТОРЫЕ ВОЗВРАЩАЮТ ПОКУПАТЕЛЮ, ЕСЛИ ОН ЗАПЛАТИЛ БОЛЬШЕ СУММЫ ПОКУПКИ»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54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«СДАЧА»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55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82259" y="2441775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2"/>
          <p:cNvSpPr/>
          <p:nvPr/>
        </p:nvSpPr>
        <p:spPr>
          <a:xfrm>
            <a:off x="2457619" y="2612493"/>
            <a:ext cx="7278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«ПРАВИЛЬНОЕ НАЗВАНИЕ ВОЗНАГРАЖДЕНИЯ ЗА РАБОТУ»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9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«ЗАРАБОТНАЯ ПЛАТА»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533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82259" y="2441775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2"/>
          <p:cNvSpPr/>
          <p:nvPr/>
        </p:nvSpPr>
        <p:spPr>
          <a:xfrm>
            <a:off x="2457619" y="2612493"/>
            <a:ext cx="7278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«ПОВЫШЕНИЕ ОБЩЕГО УРОВНЯ ЦЕН НА ТОВАРЫ И УСЛУГИ – ЭТО…»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1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«ИНФЛЯЦИЯ»</a:t>
            </a:r>
            <a:endParaRPr lang="ru-RU" sz="18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766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10038" y="1757668"/>
            <a:ext cx="8289194" cy="269725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2"/>
          <p:cNvSpPr/>
          <p:nvPr/>
        </p:nvSpPr>
        <p:spPr>
          <a:xfrm>
            <a:off x="1910038" y="1829024"/>
            <a:ext cx="83731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КАКОЙ ФИНАНСОВЫЙ ТЕРМИН, ОЗНАЧАЮЩИЙ «НЕСОСТОЯТЕЛЬНОСТЬ», ПРОИЗОШЕЛ ОТ ИТАЛЬЯНСКОГО СЛОВА «СЛОМАННАЯ СКАМЬЯ»? 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698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414016"/>
            <a:ext cx="7428725" cy="1993392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684720"/>
            <a:ext cx="10759642" cy="15132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Банкротство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(от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banca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rotta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скамья менялы,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которую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ломали при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разорении)</a:t>
            </a:r>
            <a:endParaRPr lang="ru-RU" sz="12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89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9" name="Rectangle 8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8" b="98611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4748" y="1682813"/>
            <a:ext cx="2924022" cy="29240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2800" r="97500">
                        <a14:backgroundMark x1="77700" y1="53300" x2="77700" y2="53300"/>
                        <a14:backgroundMark x1="76200" y1="54800" x2="76200" y2="548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3178" y="1305278"/>
            <a:ext cx="3944898" cy="39448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1142657">
            <a:off x="4382426" y="351606"/>
            <a:ext cx="97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,</a:t>
            </a:r>
            <a:endParaRPr lang="ru-RU"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1142657">
            <a:off x="8713986" y="440924"/>
            <a:ext cx="97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,</a:t>
            </a:r>
            <a:endParaRPr lang="ru-RU"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21142657">
            <a:off x="8247236" y="440925"/>
            <a:ext cx="97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,</a:t>
            </a:r>
            <a:endParaRPr lang="ru-RU"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893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r>
              <a:rPr lang="en-US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«БАНКИР»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373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309" y="1172266"/>
            <a:ext cx="3988592" cy="398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975" y="2240629"/>
            <a:ext cx="3569376" cy="250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21142657">
            <a:off x="5177000" y="-195521"/>
            <a:ext cx="97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,</a:t>
            </a:r>
            <a:endParaRPr lang="ru-RU"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1142657">
            <a:off x="4710250" y="-195520"/>
            <a:ext cx="97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,</a:t>
            </a:r>
            <a:endParaRPr lang="ru-RU"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68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«ПЛАТЁЖ»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82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46" b="97962" l="9783" r="953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328" y="1551197"/>
            <a:ext cx="3508931" cy="350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892" b="90000" l="8514" r="928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958" y="1893524"/>
            <a:ext cx="3796936" cy="379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72643" y="1532498"/>
            <a:ext cx="6303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Т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2582" y="1497662"/>
            <a:ext cx="138531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ШЕ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23689" y="1493414"/>
            <a:ext cx="9685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Ю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47426" y="1493414"/>
            <a:ext cx="6303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Ё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2603045">
            <a:off x="7334999" y="1262582"/>
            <a:ext cx="4331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l</a:t>
            </a:r>
            <a:endParaRPr lang="ru-RU" sz="9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2603045">
            <a:off x="3771227" y="1301664"/>
            <a:ext cx="4331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l</a:t>
            </a:r>
            <a:endParaRPr lang="ru-RU" sz="9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142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b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«КОШЕЛЁК»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378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371" y="5499514"/>
            <a:ext cx="2352552" cy="806590"/>
          </a:xfrm>
          <a:prstGeom prst="rect">
            <a:avLst/>
          </a:prstGeom>
        </p:spPr>
      </p:pic>
      <p:sp>
        <p:nvSpPr>
          <p:cNvPr id="8" name="Rectangle 7">
            <a:hlinkClick r:id="rId6" action="ppaction://hlinksldjump"/>
          </p:cNvPr>
          <p:cNvSpPr/>
          <p:nvPr/>
        </p:nvSpPr>
        <p:spPr>
          <a:xfrm>
            <a:off x="5086571" y="5690461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Узнать ответ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885" y="2117975"/>
            <a:ext cx="2571812" cy="257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60" b="97406" l="10000" r="90000">
                        <a14:backgroundMark x1="48281" y1="81682" x2="48281" y2="816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697" y="1785509"/>
            <a:ext cx="4646969" cy="307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100000" l="10000" r="90000">
                        <a14:foregroundMark x1="52083" y1="69048" x2="52083" y2="69048"/>
                        <a14:foregroundMark x1="58000" y1="72222" x2="58000" y2="72222"/>
                        <a14:foregroundMark x1="59500" y1="72540" x2="59500" y2="72540"/>
                        <a14:foregroundMark x1="60917" y1="73492" x2="60917" y2="73492"/>
                        <a14:foregroundMark x1="59250" y1="80000" x2="51833" y2="72222"/>
                        <a14:foregroundMark x1="55500" y1="71270" x2="60083" y2="64921"/>
                        <a14:foregroundMark x1="55417" y1="69683" x2="58833" y2="73333"/>
                        <a14:foregroundMark x1="39500" y1="66190" x2="52000" y2="74286"/>
                        <a14:foregroundMark x1="38917" y1="66190" x2="48500" y2="74603"/>
                        <a14:foregroundMark x1="39333" y1="70000" x2="46583" y2="79048"/>
                      </a14:backgroundRemoval>
                    </a14:imgEffect>
                  </a14:imgLayer>
                </a14:imgProps>
              </a:ext>
            </a:extLst>
          </a:blip>
          <a:srcRect l="20955" r="23050"/>
          <a:stretch/>
        </p:blipFill>
        <p:spPr>
          <a:xfrm>
            <a:off x="7682699" y="1687908"/>
            <a:ext cx="3548962" cy="3327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1142657">
            <a:off x="3640554" y="539062"/>
            <a:ext cx="97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,</a:t>
            </a:r>
            <a:endParaRPr lang="ru-RU" sz="1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5737085" y="1101886"/>
            <a:ext cx="1593301" cy="1367246"/>
          </a:xfrm>
          <a:prstGeom prst="wedgeEllipseCallou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КО</a:t>
            </a:r>
            <a:endParaRPr lang="ru-RU" sz="4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296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0000">
              <a:schemeClr val="accent5">
                <a:lumMod val="89000"/>
              </a:schemeClr>
            </a:gs>
            <a:gs pos="55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hlinkClick r:id="rId5" action="ppaction://hlinksldjump"/>
          </p:cNvPr>
          <p:cNvSpPr/>
          <p:nvPr/>
        </p:nvSpPr>
        <p:spPr>
          <a:xfrm>
            <a:off x="3959299" y="5719551"/>
            <a:ext cx="42724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500" u="sng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Вернуться к выбору тем→</a:t>
            </a:r>
            <a:endParaRPr lang="ru-RU" sz="2500" u="sng" dirty="0">
              <a:ln w="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1162" y="2220627"/>
            <a:ext cx="7428725" cy="1911096"/>
          </a:xfrm>
          <a:prstGeom prst="roundRect">
            <a:avLst/>
          </a:prstGeom>
          <a:solidFill>
            <a:srgbClr val="0089CA"/>
          </a:solidFill>
          <a:ln>
            <a:solidFill>
              <a:srgbClr val="008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715704" y="2419544"/>
            <a:ext cx="10759642" cy="1513263"/>
          </a:xfrm>
        </p:spPr>
        <p:txBody>
          <a:bodyPr>
            <a:normAutofit/>
          </a:bodyPr>
          <a:lstStyle/>
          <a:p>
            <a:pPr algn="ctr"/>
            <a:r>
              <a:rPr lang="ru-RU" sz="32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ПРАВИЛЬНЫЙ ОТВЕТ:</a:t>
            </a:r>
            <a:r>
              <a:rPr lang="en-US" sz="32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sz="32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32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«БАНКОМАТ»</a:t>
            </a:r>
            <a:endParaRPr lang="ru-RU" sz="2000" cap="none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190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PLAYERS_CUSTOMIZATION" val="UEsDBBQAAgAIAAlvgUi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BAgAAFAACAAgACW+BSKkBxHb7AgAAsAgAABQAAAAAAAAAAQAAAAAAAAAAAHVuaXZlcnNhbC9wbGF5ZXIueG1sUEsFBgAAAAABAAEAQgAAAC0DAAAAAA=="/>
  <p:tag name="ISPRING_PRESENTATION_TITLE" val="СВОЯ ИГРА"/>
  <p:tag name="ARTICULATE_SLIDE_COUNT" val="42"/>
  <p:tag name="ARTICULATE_PROJECT_OPEN" val="0"/>
  <p:tag name="ISPRING_UUID" val="{057A1C99-AAD4-4B36-81AC-138FA0944F7E}"/>
  <p:tag name="ISPRING_RESOURCE_FOLDER" val="C:\Users\olga.kokoulina\Documents\СВОЯ ИГРА - Copy\"/>
  <p:tag name="ISPRING_PRESENTATION_PATH" val="C:\Users\olga.kokoulina\Documents\СВОЯ ИГРА - Copy.pptx"/>
  <p:tag name="ISPRING_PROJECT_FOLDER_UPDATED" val="1"/>
  <p:tag name="ISPRING_SCREEN_RECS_UPDATED" val="C:\Users\olga.kokoulina\Documents\СВОЯ ИГРА - Copy"/>
  <p:tag name="ISPRING_RESOURCE_PATHS_HASH_PRESENTER" val="30a29568428e1fbe1e9622116143a56fc151e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3922</TotalTime>
  <Words>426</Words>
  <Application>Microsoft Office PowerPoint</Application>
  <PresentationFormat>Широкоэкранный</PresentationFormat>
  <Paragraphs>195</Paragraphs>
  <Slides>42</Slides>
  <Notes>42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1" baseType="lpstr">
      <vt:lpstr>Arial</vt:lpstr>
      <vt:lpstr>Arial Black</vt:lpstr>
      <vt:lpstr>Calibri</vt:lpstr>
      <vt:lpstr>Candara</vt:lpstr>
      <vt:lpstr>Candara Light</vt:lpstr>
      <vt:lpstr>Open Sans</vt:lpstr>
      <vt:lpstr>Trebuchet MS</vt:lpstr>
      <vt:lpstr>Tw Cen MT</vt:lpstr>
      <vt:lpstr>Контур</vt:lpstr>
      <vt:lpstr>Презентация PowerPoint</vt:lpstr>
      <vt:lpstr>Презентация PowerPoint</vt:lpstr>
      <vt:lpstr>Презентация PowerPoint</vt:lpstr>
      <vt:lpstr>Правильный ответ: «Сказка о рыбаке и рыбке»</vt:lpstr>
      <vt:lpstr> </vt:lpstr>
      <vt:lpstr>ПРАВИЛЬНЫЙ ОТВЕТ: «РЕПКА»</vt:lpstr>
      <vt:lpstr>Презентация PowerPoint</vt:lpstr>
      <vt:lpstr>ПРАВИЛЬНЫЙ ОТВЕТ: «МУХА-ЦОКОТУХА»</vt:lpstr>
      <vt:lpstr>Презентация PowerPoint</vt:lpstr>
      <vt:lpstr>ПРАВИЛЬНЫЙ ОТВЕТ: «ЗАКЛИНАНИЕ  «КРЕКС – ФЕКС – ПЕКС»»</vt:lpstr>
      <vt:lpstr>Презентация PowerPoint</vt:lpstr>
      <vt:lpstr>ПРАВИЛЬНЫЙ ОТВЕТ: «КОПЕЙКА РУБЛЬ БЕРЕЖЁТ»</vt:lpstr>
      <vt:lpstr>Презентация PowerPoint</vt:lpstr>
      <vt:lpstr>ПРАВИЛЬНЫЙ ОТВЕТ: «УГОВОР ДОРОЖЕ ДЕНЕГ»</vt:lpstr>
      <vt:lpstr>Презентация PowerPoint</vt:lpstr>
      <vt:lpstr>ПРАВИЛЬНЫЙ ОТВЕТ: «НЕ ИМЕЙ СТО РУБЛЕЙ,  А ИМЕЙ СТО ДРУЗЕЙ»</vt:lpstr>
      <vt:lpstr>Презентация PowerPoint</vt:lpstr>
      <vt:lpstr>ПРАВИЛЬНЫЙ ОТВЕТ: «ГРОША ЛОМАНОГО НЕ СТОИТ»</vt:lpstr>
      <vt:lpstr>Презентация PowerPoint</vt:lpstr>
      <vt:lpstr>ПРАВИЛЬНЫЙ ОТВЕТ: «СЕМЕЙНЫЙ БЮДЖЕТ»</vt:lpstr>
      <vt:lpstr>Презентация PowerPoint</vt:lpstr>
      <vt:lpstr>ПРАВИЛЬНЫЙ ОТВЕТ: «ИПОТЕКА»</vt:lpstr>
      <vt:lpstr>Презентация PowerPoint</vt:lpstr>
      <vt:lpstr>ПРАВИЛЬНЫЙ ОТВЕТ: «НАКОПЛЕНИЯ»</vt:lpstr>
      <vt:lpstr>Презентация PowerPoint</vt:lpstr>
      <vt:lpstr>ПРАВИЛЬНЫЙ ОТВЕТ: «КРЕДИТ В БАНКЕ»</vt:lpstr>
      <vt:lpstr>Презентация PowerPoint</vt:lpstr>
      <vt:lpstr>ПРАВИЛЬНЫЙ ОТВЕТ: «СДАЧА»</vt:lpstr>
      <vt:lpstr>Презентация PowerPoint</vt:lpstr>
      <vt:lpstr>ПРАВИЛЬНЫЙ ОТВЕТ: «ЗАРАБОТНАЯ ПЛАТА»</vt:lpstr>
      <vt:lpstr>Презентация PowerPoint</vt:lpstr>
      <vt:lpstr>ПРАВИЛЬНЫЙ ОТВЕТ: «ИНФЛЯЦИЯ»</vt:lpstr>
      <vt:lpstr>Презентация PowerPoint</vt:lpstr>
      <vt:lpstr>Правильный ответ: Банкротство   (от banca rotta, скамья менялы,  которую ломали при разорении)</vt:lpstr>
      <vt:lpstr>Презентация PowerPoint</vt:lpstr>
      <vt:lpstr>ПРАВИЛЬНЫЙ ОТВЕТ: «БАНКИР»</vt:lpstr>
      <vt:lpstr>Презентация PowerPoint</vt:lpstr>
      <vt:lpstr>ПРАВИЛЬНЫЙ ОТВЕТ: «ПЛАТЁЖ»</vt:lpstr>
      <vt:lpstr>Презентация PowerPoint</vt:lpstr>
      <vt:lpstr>ПРАВИЛЬНЫЙ ОТВЕТ: «КОШЕЛЁК»</vt:lpstr>
      <vt:lpstr>Презентация PowerPoint</vt:lpstr>
      <vt:lpstr>ПРАВИЛЬНЫЙ ОТВЕТ: «БАНКОМАТ»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dc:creator>Olga Kokoulina</dc:creator>
  <cp:lastModifiedBy>абобус2013</cp:lastModifiedBy>
  <cp:revision>96</cp:revision>
  <dcterms:created xsi:type="dcterms:W3CDTF">2017-04-04T07:27:35Z</dcterms:created>
  <dcterms:modified xsi:type="dcterms:W3CDTF">2026-02-14T19:04:18Z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F2CB6D5A-1B8B-4A8E-ADC4-3A0669CDCAD4</vt:lpwstr>
  </property>
  <property fmtid="{D5CDD505-2E9C-101B-9397-08002B2CF9AE}" pid="3" name="ArticulatePath">
    <vt:lpwstr>Презентация2</vt:lpwstr>
  </property>
</Properties>
</file>