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9" r:id="rId6"/>
    <p:sldId id="261" r:id="rId7"/>
    <p:sldId id="262" r:id="rId8"/>
    <p:sldId id="263" r:id="rId9"/>
    <p:sldId id="264" r:id="rId10"/>
    <p:sldId id="265" r:id="rId11"/>
    <p:sldId id="268" r:id="rId12"/>
    <p:sldId id="267" r:id="rId13"/>
    <p:sldId id="266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D6548C-4FCF-4D23-9792-B3535F42111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F004B8F7-42A6-43FA-B11F-79BDD759BAE5}" type="pres">
      <dgm:prSet presAssocID="{A1D6548C-4FCF-4D23-9792-B3535F421118}" presName="Name0" presStyleCnt="0">
        <dgm:presLayoutVars>
          <dgm:dir/>
          <dgm:resizeHandles val="exact"/>
        </dgm:presLayoutVars>
      </dgm:prSet>
      <dgm:spPr/>
    </dgm:pt>
  </dgm:ptLst>
  <dgm:cxnLst>
    <dgm:cxn modelId="{D00FD111-0A9F-4BFF-BCC6-F0D53234F8A7}" type="presOf" srcId="{A1D6548C-4FCF-4D23-9792-B3535F421118}" destId="{F004B8F7-42A6-43FA-B11F-79BDD759BAE5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65C1EA-B1CE-48D0-AEF2-1DF25D6628E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EA478E-995A-4283-9DED-E7AE881EE406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Дать базовые, безопасные и практические инструменты управления личными финансами для людей с фиксированным или ограниченным доходом</a:t>
          </a:r>
          <a:endParaRPr lang="ru-RU" dirty="0"/>
        </a:p>
      </dgm:t>
    </dgm:pt>
    <dgm:pt modelId="{17B4D475-052D-423A-B4C1-ECD0AB315FC6}" type="parTrans" cxnId="{4704DB6B-619B-432D-A182-C105B127447D}">
      <dgm:prSet/>
      <dgm:spPr/>
      <dgm:t>
        <a:bodyPr/>
        <a:lstStyle/>
        <a:p>
          <a:endParaRPr lang="ru-RU"/>
        </a:p>
      </dgm:t>
    </dgm:pt>
    <dgm:pt modelId="{F4568BA4-353E-4725-B952-12FBDD274B27}" type="sibTrans" cxnId="{4704DB6B-619B-432D-A182-C105B127447D}">
      <dgm:prSet/>
      <dgm:spPr>
        <a:solidFill>
          <a:schemeClr val="accent2">
            <a:lumMod val="5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BB179819-830A-4D2C-AE8D-8DE1A60CF40D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Цель не в том, чтобы быстро разбогатеть, а в том, чтобы научиться управлять теми деньгами, которые у вас есть</a:t>
          </a:r>
          <a:endParaRPr lang="ru-RU" dirty="0"/>
        </a:p>
      </dgm:t>
    </dgm:pt>
    <dgm:pt modelId="{77F230DC-A28E-46D1-8E7E-14550CBC44D9}" type="parTrans" cxnId="{5182C346-09A5-4370-98B1-0838A3746FC6}">
      <dgm:prSet/>
      <dgm:spPr/>
      <dgm:t>
        <a:bodyPr/>
        <a:lstStyle/>
        <a:p>
          <a:endParaRPr lang="ru-RU"/>
        </a:p>
      </dgm:t>
    </dgm:pt>
    <dgm:pt modelId="{813290DE-76E9-4F40-9349-865591F84A85}" type="sibTrans" cxnId="{5182C346-09A5-4370-98B1-0838A3746FC6}">
      <dgm:prSet/>
      <dgm:spPr>
        <a:solidFill>
          <a:schemeClr val="accent2">
            <a:lumMod val="5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7F906D14-F560-427A-9570-744C7732B1F8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Спокойствие, уверенность в завтрашнем дне и защита от непредвиденных ситуаций</a:t>
          </a:r>
          <a:endParaRPr lang="ru-RU" dirty="0"/>
        </a:p>
      </dgm:t>
    </dgm:pt>
    <dgm:pt modelId="{80D3C33F-DFB5-4AB4-995E-E22E32A8FD6E}" type="parTrans" cxnId="{FC7645BF-5B0F-4187-B776-67A7B4A9B0B9}">
      <dgm:prSet/>
      <dgm:spPr/>
      <dgm:t>
        <a:bodyPr/>
        <a:lstStyle/>
        <a:p>
          <a:endParaRPr lang="ru-RU"/>
        </a:p>
      </dgm:t>
    </dgm:pt>
    <dgm:pt modelId="{230CD239-71B6-4766-8F14-2614AE6A3C47}" type="sibTrans" cxnId="{FC7645BF-5B0F-4187-B776-67A7B4A9B0B9}">
      <dgm:prSet/>
      <dgm:spPr/>
      <dgm:t>
        <a:bodyPr/>
        <a:lstStyle/>
        <a:p>
          <a:endParaRPr lang="ru-RU"/>
        </a:p>
      </dgm:t>
    </dgm:pt>
    <dgm:pt modelId="{D08BFF3D-7C26-4A76-BB3D-01FAEF59FB04}" type="pres">
      <dgm:prSet presAssocID="{0765C1EA-B1CE-48D0-AEF2-1DF25D6628E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266E02-F998-42B3-B481-7EB72181B066}" type="pres">
      <dgm:prSet presAssocID="{0765C1EA-B1CE-48D0-AEF2-1DF25D6628EA}" presName="dummyMaxCanvas" presStyleCnt="0">
        <dgm:presLayoutVars/>
      </dgm:prSet>
      <dgm:spPr/>
    </dgm:pt>
    <dgm:pt modelId="{15FD0B29-3B42-48CB-8019-BA6EE823C3CB}" type="pres">
      <dgm:prSet presAssocID="{0765C1EA-B1CE-48D0-AEF2-1DF25D6628EA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74736B-CBBB-434E-9932-6E7C23425E82}" type="pres">
      <dgm:prSet presAssocID="{0765C1EA-B1CE-48D0-AEF2-1DF25D6628EA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BD77EE-77AD-41A6-9492-8A7546E07946}" type="pres">
      <dgm:prSet presAssocID="{0765C1EA-B1CE-48D0-AEF2-1DF25D6628EA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FDFF7D-7758-42C1-A053-A16E3E81A759}" type="pres">
      <dgm:prSet presAssocID="{0765C1EA-B1CE-48D0-AEF2-1DF25D6628EA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8F92AD-934F-41AC-B616-AAC8BCE78FAC}" type="pres">
      <dgm:prSet presAssocID="{0765C1EA-B1CE-48D0-AEF2-1DF25D6628EA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18C2B-DC66-4CC7-9095-912241848686}" type="pres">
      <dgm:prSet presAssocID="{0765C1EA-B1CE-48D0-AEF2-1DF25D6628EA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676731-C81A-4CFB-96F1-0FCBD7D9D1E6}" type="pres">
      <dgm:prSet presAssocID="{0765C1EA-B1CE-48D0-AEF2-1DF25D6628EA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AFBBE7-E49A-4001-AE45-E7514EE4B4FF}" type="pres">
      <dgm:prSet presAssocID="{0765C1EA-B1CE-48D0-AEF2-1DF25D6628EA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01AA60-263F-4DC1-A114-9DBC96EB3EFD}" type="presOf" srcId="{0765C1EA-B1CE-48D0-AEF2-1DF25D6628EA}" destId="{D08BFF3D-7C26-4A76-BB3D-01FAEF59FB04}" srcOrd="0" destOrd="0" presId="urn:microsoft.com/office/officeart/2005/8/layout/vProcess5"/>
    <dgm:cxn modelId="{706C4562-89E8-40E7-86BF-4DF9746F90FB}" type="presOf" srcId="{BB179819-830A-4D2C-AE8D-8DE1A60CF40D}" destId="{7174736B-CBBB-434E-9932-6E7C23425E82}" srcOrd="0" destOrd="0" presId="urn:microsoft.com/office/officeart/2005/8/layout/vProcess5"/>
    <dgm:cxn modelId="{FC7645BF-5B0F-4187-B776-67A7B4A9B0B9}" srcId="{0765C1EA-B1CE-48D0-AEF2-1DF25D6628EA}" destId="{7F906D14-F560-427A-9570-744C7732B1F8}" srcOrd="2" destOrd="0" parTransId="{80D3C33F-DFB5-4AB4-995E-E22E32A8FD6E}" sibTransId="{230CD239-71B6-4766-8F14-2614AE6A3C47}"/>
    <dgm:cxn modelId="{62931A06-2ABB-48AB-9606-3A8CF5613C1D}" type="presOf" srcId="{BB179819-830A-4D2C-AE8D-8DE1A60CF40D}" destId="{EA676731-C81A-4CFB-96F1-0FCBD7D9D1E6}" srcOrd="1" destOrd="0" presId="urn:microsoft.com/office/officeart/2005/8/layout/vProcess5"/>
    <dgm:cxn modelId="{2262A68F-DD4E-4C8C-8DDE-D36B5402C6B1}" type="presOf" srcId="{813290DE-76E9-4F40-9349-865591F84A85}" destId="{898F92AD-934F-41AC-B616-AAC8BCE78FAC}" srcOrd="0" destOrd="0" presId="urn:microsoft.com/office/officeart/2005/8/layout/vProcess5"/>
    <dgm:cxn modelId="{8DB754C3-AC00-4F88-B4FB-467FA6D0C6A8}" type="presOf" srcId="{F4568BA4-353E-4725-B952-12FBDD274B27}" destId="{00FDFF7D-7758-42C1-A053-A16E3E81A759}" srcOrd="0" destOrd="0" presId="urn:microsoft.com/office/officeart/2005/8/layout/vProcess5"/>
    <dgm:cxn modelId="{A5CC3297-FF92-45FF-BD40-3A8CDFB2DDA4}" type="presOf" srcId="{7F906D14-F560-427A-9570-744C7732B1F8}" destId="{9DAFBBE7-E49A-4001-AE45-E7514EE4B4FF}" srcOrd="1" destOrd="0" presId="urn:microsoft.com/office/officeart/2005/8/layout/vProcess5"/>
    <dgm:cxn modelId="{4704DB6B-619B-432D-A182-C105B127447D}" srcId="{0765C1EA-B1CE-48D0-AEF2-1DF25D6628EA}" destId="{08EA478E-995A-4283-9DED-E7AE881EE406}" srcOrd="0" destOrd="0" parTransId="{17B4D475-052D-423A-B4C1-ECD0AB315FC6}" sibTransId="{F4568BA4-353E-4725-B952-12FBDD274B27}"/>
    <dgm:cxn modelId="{4A128753-877C-4F41-B4B5-B4E01CC037DB}" type="presOf" srcId="{08EA478E-995A-4283-9DED-E7AE881EE406}" destId="{15FD0B29-3B42-48CB-8019-BA6EE823C3CB}" srcOrd="0" destOrd="0" presId="urn:microsoft.com/office/officeart/2005/8/layout/vProcess5"/>
    <dgm:cxn modelId="{5182C346-09A5-4370-98B1-0838A3746FC6}" srcId="{0765C1EA-B1CE-48D0-AEF2-1DF25D6628EA}" destId="{BB179819-830A-4D2C-AE8D-8DE1A60CF40D}" srcOrd="1" destOrd="0" parTransId="{77F230DC-A28E-46D1-8E7E-14550CBC44D9}" sibTransId="{813290DE-76E9-4F40-9349-865591F84A85}"/>
    <dgm:cxn modelId="{A865E3AE-D6B5-4869-9833-497949EC6FA4}" type="presOf" srcId="{7F906D14-F560-427A-9570-744C7732B1F8}" destId="{71BD77EE-77AD-41A6-9492-8A7546E07946}" srcOrd="0" destOrd="0" presId="urn:microsoft.com/office/officeart/2005/8/layout/vProcess5"/>
    <dgm:cxn modelId="{CAF8AD15-E283-4044-A2DD-6111BDFFCB06}" type="presOf" srcId="{08EA478E-995A-4283-9DED-E7AE881EE406}" destId="{C6E18C2B-DC66-4CC7-9095-912241848686}" srcOrd="1" destOrd="0" presId="urn:microsoft.com/office/officeart/2005/8/layout/vProcess5"/>
    <dgm:cxn modelId="{9802EC0D-2015-48AD-8338-7B1EAB488A96}" type="presParOf" srcId="{D08BFF3D-7C26-4A76-BB3D-01FAEF59FB04}" destId="{E3266E02-F998-42B3-B481-7EB72181B066}" srcOrd="0" destOrd="0" presId="urn:microsoft.com/office/officeart/2005/8/layout/vProcess5"/>
    <dgm:cxn modelId="{9019F8C4-AB6E-4D59-AF2E-0C5CF8CB659D}" type="presParOf" srcId="{D08BFF3D-7C26-4A76-BB3D-01FAEF59FB04}" destId="{15FD0B29-3B42-48CB-8019-BA6EE823C3CB}" srcOrd="1" destOrd="0" presId="urn:microsoft.com/office/officeart/2005/8/layout/vProcess5"/>
    <dgm:cxn modelId="{D5B4CFC0-3AB7-41F2-8197-5C60C8237A59}" type="presParOf" srcId="{D08BFF3D-7C26-4A76-BB3D-01FAEF59FB04}" destId="{7174736B-CBBB-434E-9932-6E7C23425E82}" srcOrd="2" destOrd="0" presId="urn:microsoft.com/office/officeart/2005/8/layout/vProcess5"/>
    <dgm:cxn modelId="{8BD464AB-01FB-46BA-868B-AC5E00407C93}" type="presParOf" srcId="{D08BFF3D-7C26-4A76-BB3D-01FAEF59FB04}" destId="{71BD77EE-77AD-41A6-9492-8A7546E07946}" srcOrd="3" destOrd="0" presId="urn:microsoft.com/office/officeart/2005/8/layout/vProcess5"/>
    <dgm:cxn modelId="{8E1317BD-7ABD-4ABC-BC88-AC77E4C66571}" type="presParOf" srcId="{D08BFF3D-7C26-4A76-BB3D-01FAEF59FB04}" destId="{00FDFF7D-7758-42C1-A053-A16E3E81A759}" srcOrd="4" destOrd="0" presId="urn:microsoft.com/office/officeart/2005/8/layout/vProcess5"/>
    <dgm:cxn modelId="{85BBA231-AEA1-42B9-88C3-AD8DF7BFD382}" type="presParOf" srcId="{D08BFF3D-7C26-4A76-BB3D-01FAEF59FB04}" destId="{898F92AD-934F-41AC-B616-AAC8BCE78FAC}" srcOrd="5" destOrd="0" presId="urn:microsoft.com/office/officeart/2005/8/layout/vProcess5"/>
    <dgm:cxn modelId="{802250A5-EF98-49BB-B35D-EF0D1F3304B1}" type="presParOf" srcId="{D08BFF3D-7C26-4A76-BB3D-01FAEF59FB04}" destId="{C6E18C2B-DC66-4CC7-9095-912241848686}" srcOrd="6" destOrd="0" presId="urn:microsoft.com/office/officeart/2005/8/layout/vProcess5"/>
    <dgm:cxn modelId="{9823E285-C96A-4FAB-A396-46A5A5B3F3CB}" type="presParOf" srcId="{D08BFF3D-7C26-4A76-BB3D-01FAEF59FB04}" destId="{EA676731-C81A-4CFB-96F1-0FCBD7D9D1E6}" srcOrd="7" destOrd="0" presId="urn:microsoft.com/office/officeart/2005/8/layout/vProcess5"/>
    <dgm:cxn modelId="{94F9C983-0E0C-4071-891E-21C9759892DE}" type="presParOf" srcId="{D08BFF3D-7C26-4A76-BB3D-01FAEF59FB04}" destId="{9DAFBBE7-E49A-4001-AE45-E7514EE4B4F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81EFD5-FBAC-48ED-AFA7-F02CDABFED6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C3F146-7AA9-4434-B87B-73122637C24A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это право на получение чего-либо бесплатно или со скидкой (например, бесплатные лекарства, проезд)</a:t>
          </a:r>
          <a:endParaRPr lang="ru-RU" dirty="0"/>
        </a:p>
      </dgm:t>
    </dgm:pt>
    <dgm:pt modelId="{D55EDF01-2377-4AC6-A06A-C34253DDC8C2}" type="parTrans" cxnId="{7E423823-52E3-4350-8452-374B8B686CE0}">
      <dgm:prSet/>
      <dgm:spPr/>
      <dgm:t>
        <a:bodyPr/>
        <a:lstStyle/>
        <a:p>
          <a:endParaRPr lang="ru-RU"/>
        </a:p>
      </dgm:t>
    </dgm:pt>
    <dgm:pt modelId="{5F72F18B-AFBA-44AD-838D-0542730E3001}" type="sibTrans" cxnId="{7E423823-52E3-4350-8452-374B8B686CE0}">
      <dgm:prSet/>
      <dgm:spPr/>
      <dgm:t>
        <a:bodyPr/>
        <a:lstStyle/>
        <a:p>
          <a:endParaRPr lang="ru-RU"/>
        </a:p>
      </dgm:t>
    </dgm:pt>
    <dgm:pt modelId="{D5D98494-2CB8-4C73-BF0C-507FFF1B6334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это прямая денежная выплата от государства для помощи в оплате определенных расходов (чаще всего — на оплату жилищно-коммунальных услуг)</a:t>
          </a:r>
          <a:endParaRPr lang="ru-RU" dirty="0"/>
        </a:p>
      </dgm:t>
    </dgm:pt>
    <dgm:pt modelId="{493ADD9D-C595-4040-AC45-455E0C8F211A}" type="parTrans" cxnId="{6B5BC1AE-4743-4028-A74F-9A8D97DE617F}">
      <dgm:prSet/>
      <dgm:spPr/>
      <dgm:t>
        <a:bodyPr/>
        <a:lstStyle/>
        <a:p>
          <a:endParaRPr lang="ru-RU"/>
        </a:p>
      </dgm:t>
    </dgm:pt>
    <dgm:pt modelId="{83D319E3-8303-4889-AB49-DA7DD729C80E}" type="sibTrans" cxnId="{6B5BC1AE-4743-4028-A74F-9A8D97DE617F}">
      <dgm:prSet/>
      <dgm:spPr/>
      <dgm:t>
        <a:bodyPr/>
        <a:lstStyle/>
        <a:p>
          <a:endParaRPr lang="ru-RU"/>
        </a:p>
      </dgm:t>
    </dgm:pt>
    <dgm:pt modelId="{2316F8F3-E572-4A84-A7BB-258833F6C008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b="0" i="0" dirty="0" smtClean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rPr>
            <a:t>это финансовая выплата, предоставляемая гражданам или семьям в различных жизненных ситуациях с целью обеспечения их базовых потребностей и социальной поддержки</a:t>
          </a:r>
          <a:endParaRPr lang="ru-RU" dirty="0">
            <a:solidFill>
              <a:schemeClr val="accent2">
                <a:lumMod val="50000"/>
              </a:schemeClr>
            </a:solidFill>
            <a:latin typeface="Bahnschrift Condensed" panose="020B0502040204020203" pitchFamily="34" charset="0"/>
          </a:endParaRPr>
        </a:p>
      </dgm:t>
    </dgm:pt>
    <dgm:pt modelId="{36ED2592-DC01-4126-A345-E214843A7749}" type="parTrans" cxnId="{C8EC785B-EE24-4C3A-8997-A551FBB18379}">
      <dgm:prSet/>
      <dgm:spPr/>
      <dgm:t>
        <a:bodyPr/>
        <a:lstStyle/>
        <a:p>
          <a:endParaRPr lang="ru-RU"/>
        </a:p>
      </dgm:t>
    </dgm:pt>
    <dgm:pt modelId="{AF946F89-3F2B-4D89-843D-D9BDE61F8088}" type="sibTrans" cxnId="{C8EC785B-EE24-4C3A-8997-A551FBB18379}">
      <dgm:prSet/>
      <dgm:spPr/>
      <dgm:t>
        <a:bodyPr/>
        <a:lstStyle/>
        <a:p>
          <a:endParaRPr lang="ru-RU"/>
        </a:p>
      </dgm:t>
    </dgm:pt>
    <dgm:pt modelId="{EEF30CBE-1B9B-4474-917A-EBD53F5B15C1}" type="pres">
      <dgm:prSet presAssocID="{0781EFD5-FBAC-48ED-AFA7-F02CDABFED6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D714CCF-95DF-47E2-99C7-19726D5E4673}" type="pres">
      <dgm:prSet presAssocID="{0781EFD5-FBAC-48ED-AFA7-F02CDABFED62}" presName="Name1" presStyleCnt="0"/>
      <dgm:spPr/>
    </dgm:pt>
    <dgm:pt modelId="{787C1808-855B-4520-A659-B8219FBD4CD4}" type="pres">
      <dgm:prSet presAssocID="{0781EFD5-FBAC-48ED-AFA7-F02CDABFED62}" presName="cycle" presStyleCnt="0"/>
      <dgm:spPr/>
    </dgm:pt>
    <dgm:pt modelId="{961DBF8D-1720-47C5-B9CC-6D367A9AFF2B}" type="pres">
      <dgm:prSet presAssocID="{0781EFD5-FBAC-48ED-AFA7-F02CDABFED62}" presName="srcNode" presStyleLbl="node1" presStyleIdx="0" presStyleCnt="3"/>
      <dgm:spPr/>
    </dgm:pt>
    <dgm:pt modelId="{7DABC0C8-3F14-4355-BC50-B0F0F8191E76}" type="pres">
      <dgm:prSet presAssocID="{0781EFD5-FBAC-48ED-AFA7-F02CDABFED62}" presName="conn" presStyleLbl="parChTrans1D2" presStyleIdx="0" presStyleCnt="1"/>
      <dgm:spPr/>
      <dgm:t>
        <a:bodyPr/>
        <a:lstStyle/>
        <a:p>
          <a:endParaRPr lang="ru-RU"/>
        </a:p>
      </dgm:t>
    </dgm:pt>
    <dgm:pt modelId="{BB57DDAE-EACA-49A1-BC54-54D0E4CB0526}" type="pres">
      <dgm:prSet presAssocID="{0781EFD5-FBAC-48ED-AFA7-F02CDABFED62}" presName="extraNode" presStyleLbl="node1" presStyleIdx="0" presStyleCnt="3"/>
      <dgm:spPr/>
    </dgm:pt>
    <dgm:pt modelId="{805644EF-AD98-4EAA-AAEC-720DBBF8AC1F}" type="pres">
      <dgm:prSet presAssocID="{0781EFD5-FBAC-48ED-AFA7-F02CDABFED62}" presName="dstNode" presStyleLbl="node1" presStyleIdx="0" presStyleCnt="3"/>
      <dgm:spPr/>
    </dgm:pt>
    <dgm:pt modelId="{F1E66EDD-EEE2-4D10-A215-CC10976F83DE}" type="pres">
      <dgm:prSet presAssocID="{74C3F146-7AA9-4434-B87B-73122637C24A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425C79-B461-4B03-96AE-F9B98A6746BA}" type="pres">
      <dgm:prSet presAssocID="{74C3F146-7AA9-4434-B87B-73122637C24A}" presName="accent_1" presStyleCnt="0"/>
      <dgm:spPr/>
    </dgm:pt>
    <dgm:pt modelId="{7200C102-8F34-4D11-923C-9C9A4E3C09FF}" type="pres">
      <dgm:prSet presAssocID="{74C3F146-7AA9-4434-B87B-73122637C24A}" presName="accentRepeatNode" presStyleLbl="solidFgAcc1" presStyleIdx="0" presStyleCnt="3"/>
      <dgm:spPr>
        <a:blipFill dpi="0" rotWithShape="0">
          <a:blip xmlns:r="http://schemas.openxmlformats.org/officeDocument/2006/relationships" r:embed="rId1"/>
          <a:srcRect/>
          <a:stretch>
            <a:fillRect l="-31055" t="-13190" r="-30239" b="-11924"/>
          </a:stretch>
        </a:blipFill>
      </dgm:spPr>
    </dgm:pt>
    <dgm:pt modelId="{B32F75A2-0540-4614-B024-59ECDAC7AB87}" type="pres">
      <dgm:prSet presAssocID="{D5D98494-2CB8-4C73-BF0C-507FFF1B6334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F38541-A5BC-404C-964F-1843368934AD}" type="pres">
      <dgm:prSet presAssocID="{D5D98494-2CB8-4C73-BF0C-507FFF1B6334}" presName="accent_2" presStyleCnt="0"/>
      <dgm:spPr/>
    </dgm:pt>
    <dgm:pt modelId="{0B254327-BDA6-4745-9F1B-298F8BBA5052}" type="pres">
      <dgm:prSet presAssocID="{D5D98494-2CB8-4C73-BF0C-507FFF1B6334}" presName="accentRepeatNode" presStyleLbl="solidFgAcc1" presStyleIdx="1" presStyleCnt="3"/>
      <dgm:spPr>
        <a:blipFill dpi="0" rotWithShape="0">
          <a:blip xmlns:r="http://schemas.openxmlformats.org/officeDocument/2006/relationships" r:embed="rId2"/>
          <a:srcRect/>
          <a:stretch>
            <a:fillRect l="-13502" t="-4050" r="-12686" b="-9366"/>
          </a:stretch>
        </a:blipFill>
      </dgm:spPr>
    </dgm:pt>
    <dgm:pt modelId="{6930B175-52C6-4F2C-B348-0894441463E3}" type="pres">
      <dgm:prSet presAssocID="{2316F8F3-E572-4A84-A7BB-258833F6C008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E56DF0-99E5-4341-B593-74483ECEAAFD}" type="pres">
      <dgm:prSet presAssocID="{2316F8F3-E572-4A84-A7BB-258833F6C008}" presName="accent_3" presStyleCnt="0"/>
      <dgm:spPr/>
    </dgm:pt>
    <dgm:pt modelId="{CB0EF1EA-E048-4D4A-8566-33523C417E60}" type="pres">
      <dgm:prSet presAssocID="{2316F8F3-E572-4A84-A7BB-258833F6C008}" presName="accentRepeatNode" presStyleLbl="solidFgAcc1" presStyleIdx="2" presStyleCnt="3"/>
      <dgm:spPr>
        <a:blipFill dpi="0" rotWithShape="0">
          <a:blip xmlns:r="http://schemas.openxmlformats.org/officeDocument/2006/relationships" r:embed="rId3"/>
          <a:srcRect/>
          <a:stretch>
            <a:fillRect l="-38299" t="-32219" r="-46867" b="-40639"/>
          </a:stretch>
        </a:blipFill>
      </dgm:spPr>
      <dgm:t>
        <a:bodyPr/>
        <a:lstStyle/>
        <a:p>
          <a:endParaRPr lang="ru-RU"/>
        </a:p>
      </dgm:t>
    </dgm:pt>
  </dgm:ptLst>
  <dgm:cxnLst>
    <dgm:cxn modelId="{DF5F68ED-63BB-40D9-92A3-61F088498CF5}" type="presOf" srcId="{2316F8F3-E572-4A84-A7BB-258833F6C008}" destId="{6930B175-52C6-4F2C-B348-0894441463E3}" srcOrd="0" destOrd="0" presId="urn:microsoft.com/office/officeart/2008/layout/VerticalCurvedList"/>
    <dgm:cxn modelId="{009DDBFA-0254-456C-85A3-0C9B14003A02}" type="presOf" srcId="{5F72F18B-AFBA-44AD-838D-0542730E3001}" destId="{7DABC0C8-3F14-4355-BC50-B0F0F8191E76}" srcOrd="0" destOrd="0" presId="urn:microsoft.com/office/officeart/2008/layout/VerticalCurvedList"/>
    <dgm:cxn modelId="{C8EC785B-EE24-4C3A-8997-A551FBB18379}" srcId="{0781EFD5-FBAC-48ED-AFA7-F02CDABFED62}" destId="{2316F8F3-E572-4A84-A7BB-258833F6C008}" srcOrd="2" destOrd="0" parTransId="{36ED2592-DC01-4126-A345-E214843A7749}" sibTransId="{AF946F89-3F2B-4D89-843D-D9BDE61F8088}"/>
    <dgm:cxn modelId="{1FCA81B9-ED49-4BA1-865A-C25B4B5624FF}" type="presOf" srcId="{0781EFD5-FBAC-48ED-AFA7-F02CDABFED62}" destId="{EEF30CBE-1B9B-4474-917A-EBD53F5B15C1}" srcOrd="0" destOrd="0" presId="urn:microsoft.com/office/officeart/2008/layout/VerticalCurvedList"/>
    <dgm:cxn modelId="{6B5BC1AE-4743-4028-A74F-9A8D97DE617F}" srcId="{0781EFD5-FBAC-48ED-AFA7-F02CDABFED62}" destId="{D5D98494-2CB8-4C73-BF0C-507FFF1B6334}" srcOrd="1" destOrd="0" parTransId="{493ADD9D-C595-4040-AC45-455E0C8F211A}" sibTransId="{83D319E3-8303-4889-AB49-DA7DD729C80E}"/>
    <dgm:cxn modelId="{0FD5A0DB-16DC-47AF-8A1E-ADC53A304148}" type="presOf" srcId="{74C3F146-7AA9-4434-B87B-73122637C24A}" destId="{F1E66EDD-EEE2-4D10-A215-CC10976F83DE}" srcOrd="0" destOrd="0" presId="urn:microsoft.com/office/officeart/2008/layout/VerticalCurvedList"/>
    <dgm:cxn modelId="{6DA6E189-BBFC-49BF-8792-06F4473E49DF}" type="presOf" srcId="{D5D98494-2CB8-4C73-BF0C-507FFF1B6334}" destId="{B32F75A2-0540-4614-B024-59ECDAC7AB87}" srcOrd="0" destOrd="0" presId="urn:microsoft.com/office/officeart/2008/layout/VerticalCurvedList"/>
    <dgm:cxn modelId="{7E423823-52E3-4350-8452-374B8B686CE0}" srcId="{0781EFD5-FBAC-48ED-AFA7-F02CDABFED62}" destId="{74C3F146-7AA9-4434-B87B-73122637C24A}" srcOrd="0" destOrd="0" parTransId="{D55EDF01-2377-4AC6-A06A-C34253DDC8C2}" sibTransId="{5F72F18B-AFBA-44AD-838D-0542730E3001}"/>
    <dgm:cxn modelId="{E2747B83-D978-470F-8CDE-34D3C9EA6D1B}" type="presParOf" srcId="{EEF30CBE-1B9B-4474-917A-EBD53F5B15C1}" destId="{8D714CCF-95DF-47E2-99C7-19726D5E4673}" srcOrd="0" destOrd="0" presId="urn:microsoft.com/office/officeart/2008/layout/VerticalCurvedList"/>
    <dgm:cxn modelId="{C6161955-A5B0-4551-B2EF-DA85C4833CA9}" type="presParOf" srcId="{8D714CCF-95DF-47E2-99C7-19726D5E4673}" destId="{787C1808-855B-4520-A659-B8219FBD4CD4}" srcOrd="0" destOrd="0" presId="urn:microsoft.com/office/officeart/2008/layout/VerticalCurvedList"/>
    <dgm:cxn modelId="{54CED832-3571-4585-888D-FDC3904DE298}" type="presParOf" srcId="{787C1808-855B-4520-A659-B8219FBD4CD4}" destId="{961DBF8D-1720-47C5-B9CC-6D367A9AFF2B}" srcOrd="0" destOrd="0" presId="urn:microsoft.com/office/officeart/2008/layout/VerticalCurvedList"/>
    <dgm:cxn modelId="{8B760CB6-4BCA-4A61-99BD-28BE053D3401}" type="presParOf" srcId="{787C1808-855B-4520-A659-B8219FBD4CD4}" destId="{7DABC0C8-3F14-4355-BC50-B0F0F8191E76}" srcOrd="1" destOrd="0" presId="urn:microsoft.com/office/officeart/2008/layout/VerticalCurvedList"/>
    <dgm:cxn modelId="{BE1564D8-D783-46B4-BF79-F365A8853E73}" type="presParOf" srcId="{787C1808-855B-4520-A659-B8219FBD4CD4}" destId="{BB57DDAE-EACA-49A1-BC54-54D0E4CB0526}" srcOrd="2" destOrd="0" presId="urn:microsoft.com/office/officeart/2008/layout/VerticalCurvedList"/>
    <dgm:cxn modelId="{79D98FB0-8C63-4E28-BBA0-9C5E8B235F5F}" type="presParOf" srcId="{787C1808-855B-4520-A659-B8219FBD4CD4}" destId="{805644EF-AD98-4EAA-AAEC-720DBBF8AC1F}" srcOrd="3" destOrd="0" presId="urn:microsoft.com/office/officeart/2008/layout/VerticalCurvedList"/>
    <dgm:cxn modelId="{1AC7636D-E200-46C3-BF1A-D38BE5F9D62F}" type="presParOf" srcId="{8D714CCF-95DF-47E2-99C7-19726D5E4673}" destId="{F1E66EDD-EEE2-4D10-A215-CC10976F83DE}" srcOrd="1" destOrd="0" presId="urn:microsoft.com/office/officeart/2008/layout/VerticalCurvedList"/>
    <dgm:cxn modelId="{85A8ECD1-4E50-4980-963F-96406032AB21}" type="presParOf" srcId="{8D714CCF-95DF-47E2-99C7-19726D5E4673}" destId="{AE425C79-B461-4B03-96AE-F9B98A6746BA}" srcOrd="2" destOrd="0" presId="urn:microsoft.com/office/officeart/2008/layout/VerticalCurvedList"/>
    <dgm:cxn modelId="{D11C0DB3-8D60-4216-B53F-313C55F16C7B}" type="presParOf" srcId="{AE425C79-B461-4B03-96AE-F9B98A6746BA}" destId="{7200C102-8F34-4D11-923C-9C9A4E3C09FF}" srcOrd="0" destOrd="0" presId="urn:microsoft.com/office/officeart/2008/layout/VerticalCurvedList"/>
    <dgm:cxn modelId="{E45E86B6-A80A-4910-ADA1-BDA11DDCCC85}" type="presParOf" srcId="{8D714CCF-95DF-47E2-99C7-19726D5E4673}" destId="{B32F75A2-0540-4614-B024-59ECDAC7AB87}" srcOrd="3" destOrd="0" presId="urn:microsoft.com/office/officeart/2008/layout/VerticalCurvedList"/>
    <dgm:cxn modelId="{7304C034-2236-4B15-B455-6F5D701E4D26}" type="presParOf" srcId="{8D714CCF-95DF-47E2-99C7-19726D5E4673}" destId="{7CF38541-A5BC-404C-964F-1843368934AD}" srcOrd="4" destOrd="0" presId="urn:microsoft.com/office/officeart/2008/layout/VerticalCurvedList"/>
    <dgm:cxn modelId="{CC6A7889-9E76-4A6D-AAAF-099AF904F42E}" type="presParOf" srcId="{7CF38541-A5BC-404C-964F-1843368934AD}" destId="{0B254327-BDA6-4745-9F1B-298F8BBA5052}" srcOrd="0" destOrd="0" presId="urn:microsoft.com/office/officeart/2008/layout/VerticalCurvedList"/>
    <dgm:cxn modelId="{0E3167B8-3D8C-48A5-9EF1-F541BA6289A7}" type="presParOf" srcId="{8D714CCF-95DF-47E2-99C7-19726D5E4673}" destId="{6930B175-52C6-4F2C-B348-0894441463E3}" srcOrd="5" destOrd="0" presId="urn:microsoft.com/office/officeart/2008/layout/VerticalCurvedList"/>
    <dgm:cxn modelId="{62789F89-9717-4C31-9670-7563EAF6720F}" type="presParOf" srcId="{8D714CCF-95DF-47E2-99C7-19726D5E4673}" destId="{EAE56DF0-99E5-4341-B593-74483ECEAAFD}" srcOrd="6" destOrd="0" presId="urn:microsoft.com/office/officeart/2008/layout/VerticalCurvedList"/>
    <dgm:cxn modelId="{2536EFF8-D16F-4B52-B9A9-4A299FCFC976}" type="presParOf" srcId="{EAE56DF0-99E5-4341-B593-74483ECEAAFD}" destId="{CB0EF1EA-E048-4D4A-8566-33523C417E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DEB0DF-6070-4413-94EC-AFBB751C934A}" type="doc">
      <dgm:prSet loTypeId="urn:microsoft.com/office/officeart/2005/8/layout/defaul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4FFFB0F9-F134-4DA6-A6D7-0EBA3464D678}">
      <dgm:prSet phldrT="[Текст]" custT="1"/>
      <dgm:spPr>
        <a:solidFill>
          <a:schemeClr val="bg2">
            <a:alpha val="9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Оформление субсидий на ЖКХ, бесплатных лекарств, проезда, средств реабилитации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757D9D4E-C782-48C3-8078-75B180BB0506}" type="parTrans" cxnId="{014C7B0A-F327-4622-B116-F92BA46F8D96}">
      <dgm:prSet/>
      <dgm:spPr/>
      <dgm:t>
        <a:bodyPr/>
        <a:lstStyle/>
        <a:p>
          <a:endParaRPr lang="ru-RU"/>
        </a:p>
      </dgm:t>
    </dgm:pt>
    <dgm:pt modelId="{8F383602-F041-447B-AA74-F6F9E924A892}" type="sibTrans" cxnId="{014C7B0A-F327-4622-B116-F92BA46F8D96}">
      <dgm:prSet/>
      <dgm:spPr/>
      <dgm:t>
        <a:bodyPr/>
        <a:lstStyle/>
        <a:p>
          <a:endParaRPr lang="ru-RU"/>
        </a:p>
      </dgm:t>
    </dgm:pt>
    <dgm:pt modelId="{18D8F6D6-0D29-427C-BFA7-6D8B327DAD67}">
      <dgm:prSet phldrT="[Текст]" custT="1"/>
      <dgm:spPr>
        <a:solidFill>
          <a:schemeClr val="bg2">
            <a:alpha val="8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Уточните, на что вы имеете право, в органах соцзащиты. Это повысит ваш бюджет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F2F04193-A44F-4090-9426-06D21541829E}" type="parTrans" cxnId="{748374ED-6476-40CF-80A5-4FE728B68C2F}">
      <dgm:prSet/>
      <dgm:spPr/>
      <dgm:t>
        <a:bodyPr/>
        <a:lstStyle/>
        <a:p>
          <a:endParaRPr lang="ru-RU"/>
        </a:p>
      </dgm:t>
    </dgm:pt>
    <dgm:pt modelId="{C7BA68C5-750C-4A60-8BE5-9FB5FD1F6B9C}" type="sibTrans" cxnId="{748374ED-6476-40CF-80A5-4FE728B68C2F}">
      <dgm:prSet/>
      <dgm:spPr/>
      <dgm:t>
        <a:bodyPr/>
        <a:lstStyle/>
        <a:p>
          <a:endParaRPr lang="ru-RU"/>
        </a:p>
      </dgm:t>
    </dgm:pt>
    <dgm:pt modelId="{0309D585-295C-4983-9A27-FCC6A5726C43}">
      <dgm:prSet phldrT="[Текст]" custT="1"/>
      <dgm:spPr>
        <a:solidFill>
          <a:schemeClr val="bg2">
            <a:alpha val="7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32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Банковская карта </a:t>
          </a:r>
          <a:r>
            <a:rPr lang="ru-RU" sz="3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—</a:t>
          </a:r>
          <a:r>
            <a:rPr lang="ru-RU" sz="32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 простой инструмент</a:t>
          </a:r>
          <a:endParaRPr lang="ru-RU" sz="32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F0D147C4-BCBD-4396-A0F5-EF31E3110065}" type="parTrans" cxnId="{3431D9E0-BBE7-4C38-9722-200AB220DCE1}">
      <dgm:prSet/>
      <dgm:spPr/>
      <dgm:t>
        <a:bodyPr/>
        <a:lstStyle/>
        <a:p>
          <a:endParaRPr lang="ru-RU"/>
        </a:p>
      </dgm:t>
    </dgm:pt>
    <dgm:pt modelId="{4365DC48-5C23-4186-81DD-6815823C616C}" type="sibTrans" cxnId="{3431D9E0-BBE7-4C38-9722-200AB220DCE1}">
      <dgm:prSet/>
      <dgm:spPr/>
      <dgm:t>
        <a:bodyPr/>
        <a:lstStyle/>
        <a:p>
          <a:endParaRPr lang="ru-RU"/>
        </a:p>
      </dgm:t>
    </dgm:pt>
    <dgm:pt modelId="{DFA481C2-8465-4DDA-BD78-E732F8D415A5}">
      <dgm:prSet phldrT="[Текст]" custT="1"/>
      <dgm:spPr>
        <a:solidFill>
          <a:schemeClr val="bg2">
            <a:alpha val="6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Дебетовая карта: это ваши собственные деньги. Используйте ее для получения выплат и расчетов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3048DFE2-1E0B-4A19-A481-2BAD836D7AFA}" type="parTrans" cxnId="{08E70292-384E-4026-A956-12683BEF6877}">
      <dgm:prSet/>
      <dgm:spPr/>
      <dgm:t>
        <a:bodyPr/>
        <a:lstStyle/>
        <a:p>
          <a:endParaRPr lang="ru-RU"/>
        </a:p>
      </dgm:t>
    </dgm:pt>
    <dgm:pt modelId="{647F4E17-519B-4A6A-8CE8-E962C8DF7AF4}" type="sibTrans" cxnId="{08E70292-384E-4026-A956-12683BEF6877}">
      <dgm:prSet/>
      <dgm:spPr/>
      <dgm:t>
        <a:bodyPr/>
        <a:lstStyle/>
        <a:p>
          <a:endParaRPr lang="ru-RU"/>
        </a:p>
      </dgm:t>
    </dgm:pt>
    <dgm:pt modelId="{597909CF-1862-4461-843B-56E94A34CFD3}">
      <dgm:prSet phldrT="[Текст]" custT="1"/>
      <dgm:spPr>
        <a:solidFill>
          <a:schemeClr val="bg2">
            <a:alpha val="5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Вклад (депозит): Надежное место для хранения подушки безопасности. Деньги защищены от инфляции и немного растут за счет процентов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E79A8E98-28F5-4646-8FC5-1EC6563FE0A6}" type="parTrans" cxnId="{02F524BE-3980-455F-AF06-FDDB70BF7FF2}">
      <dgm:prSet/>
      <dgm:spPr/>
      <dgm:t>
        <a:bodyPr/>
        <a:lstStyle/>
        <a:p>
          <a:endParaRPr lang="ru-RU"/>
        </a:p>
      </dgm:t>
    </dgm:pt>
    <dgm:pt modelId="{E67B57F8-9D2D-4C2B-9544-DB411CBB9E2B}" type="sibTrans" cxnId="{02F524BE-3980-455F-AF06-FDDB70BF7FF2}">
      <dgm:prSet/>
      <dgm:spPr/>
      <dgm:t>
        <a:bodyPr/>
        <a:lstStyle/>
        <a:p>
          <a:endParaRPr lang="ru-RU"/>
        </a:p>
      </dgm:t>
    </dgm:pt>
    <dgm:pt modelId="{FF078AEB-5A59-4D6E-A159-5528386B19FB}" type="pres">
      <dgm:prSet presAssocID="{9EDEB0DF-6070-4413-94EC-AFBB751C934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4A3886-F63D-41E4-806D-835110BD7BB5}" type="pres">
      <dgm:prSet presAssocID="{4FFFB0F9-F134-4DA6-A6D7-0EBA3464D67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71DB5-E768-479E-AAA6-B7C9B88E5CCB}" type="pres">
      <dgm:prSet presAssocID="{8F383602-F041-447B-AA74-F6F9E924A892}" presName="sibTrans" presStyleCnt="0"/>
      <dgm:spPr/>
    </dgm:pt>
    <dgm:pt modelId="{7D2D5B6C-ADBA-4375-9E8C-B98D1E883B05}" type="pres">
      <dgm:prSet presAssocID="{18D8F6D6-0D29-427C-BFA7-6D8B327DAD6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07D262-887F-4655-957A-AB37BEDCAAA9}" type="pres">
      <dgm:prSet presAssocID="{C7BA68C5-750C-4A60-8BE5-9FB5FD1F6B9C}" presName="sibTrans" presStyleCnt="0"/>
      <dgm:spPr/>
    </dgm:pt>
    <dgm:pt modelId="{9D07A67D-9FA9-4E5E-BBE7-860FE8513655}" type="pres">
      <dgm:prSet presAssocID="{0309D585-295C-4983-9A27-FCC6A5726C4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AE88C8-B7B4-44EE-B5D2-B1511D10D3B9}" type="pres">
      <dgm:prSet presAssocID="{4365DC48-5C23-4186-81DD-6815823C616C}" presName="sibTrans" presStyleCnt="0"/>
      <dgm:spPr/>
    </dgm:pt>
    <dgm:pt modelId="{85E52FBF-D271-477E-AC4D-71DD4A1940B6}" type="pres">
      <dgm:prSet presAssocID="{DFA481C2-8465-4DDA-BD78-E732F8D415A5}" presName="node" presStyleLbl="node1" presStyleIdx="3" presStyleCnt="5" custScaleX="139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E1BA45-D48F-42E6-932B-74686FAF49F7}" type="pres">
      <dgm:prSet presAssocID="{647F4E17-519B-4A6A-8CE8-E962C8DF7AF4}" presName="sibTrans" presStyleCnt="0"/>
      <dgm:spPr/>
    </dgm:pt>
    <dgm:pt modelId="{DD612F94-9D3F-4D1D-8408-CC22045D4C60}" type="pres">
      <dgm:prSet presAssocID="{597909CF-1862-4461-843B-56E94A34CFD3}" presName="node" presStyleLbl="node1" presStyleIdx="4" presStyleCnt="5" custScaleX="1426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31D9E0-BBE7-4C38-9722-200AB220DCE1}" srcId="{9EDEB0DF-6070-4413-94EC-AFBB751C934A}" destId="{0309D585-295C-4983-9A27-FCC6A5726C43}" srcOrd="2" destOrd="0" parTransId="{F0D147C4-BCBD-4396-A0F5-EF31E3110065}" sibTransId="{4365DC48-5C23-4186-81DD-6815823C616C}"/>
    <dgm:cxn modelId="{5F19931A-BD17-4729-8AFB-E1A70959A464}" type="presOf" srcId="{18D8F6D6-0D29-427C-BFA7-6D8B327DAD67}" destId="{7D2D5B6C-ADBA-4375-9E8C-B98D1E883B05}" srcOrd="0" destOrd="0" presId="urn:microsoft.com/office/officeart/2005/8/layout/default"/>
    <dgm:cxn modelId="{9F536E03-4B4B-41AF-87C5-FA58F36F46D8}" type="presOf" srcId="{9EDEB0DF-6070-4413-94EC-AFBB751C934A}" destId="{FF078AEB-5A59-4D6E-A159-5528386B19FB}" srcOrd="0" destOrd="0" presId="urn:microsoft.com/office/officeart/2005/8/layout/default"/>
    <dgm:cxn modelId="{495AB797-FB35-4351-B3C3-2F831ADA801E}" type="presOf" srcId="{597909CF-1862-4461-843B-56E94A34CFD3}" destId="{DD612F94-9D3F-4D1D-8408-CC22045D4C60}" srcOrd="0" destOrd="0" presId="urn:microsoft.com/office/officeart/2005/8/layout/default"/>
    <dgm:cxn modelId="{15AE7A6A-EF47-432F-BE27-CF0A54D68295}" type="presOf" srcId="{4FFFB0F9-F134-4DA6-A6D7-0EBA3464D678}" destId="{F34A3886-F63D-41E4-806D-835110BD7BB5}" srcOrd="0" destOrd="0" presId="urn:microsoft.com/office/officeart/2005/8/layout/default"/>
    <dgm:cxn modelId="{02F524BE-3980-455F-AF06-FDDB70BF7FF2}" srcId="{9EDEB0DF-6070-4413-94EC-AFBB751C934A}" destId="{597909CF-1862-4461-843B-56E94A34CFD3}" srcOrd="4" destOrd="0" parTransId="{E79A8E98-28F5-4646-8FC5-1EC6563FE0A6}" sibTransId="{E67B57F8-9D2D-4C2B-9544-DB411CBB9E2B}"/>
    <dgm:cxn modelId="{08E70292-384E-4026-A956-12683BEF6877}" srcId="{9EDEB0DF-6070-4413-94EC-AFBB751C934A}" destId="{DFA481C2-8465-4DDA-BD78-E732F8D415A5}" srcOrd="3" destOrd="0" parTransId="{3048DFE2-1E0B-4A19-A481-2BAD836D7AFA}" sibTransId="{647F4E17-519B-4A6A-8CE8-E962C8DF7AF4}"/>
    <dgm:cxn modelId="{748374ED-6476-40CF-80A5-4FE728B68C2F}" srcId="{9EDEB0DF-6070-4413-94EC-AFBB751C934A}" destId="{18D8F6D6-0D29-427C-BFA7-6D8B327DAD67}" srcOrd="1" destOrd="0" parTransId="{F2F04193-A44F-4090-9426-06D21541829E}" sibTransId="{C7BA68C5-750C-4A60-8BE5-9FB5FD1F6B9C}"/>
    <dgm:cxn modelId="{014C7B0A-F327-4622-B116-F92BA46F8D96}" srcId="{9EDEB0DF-6070-4413-94EC-AFBB751C934A}" destId="{4FFFB0F9-F134-4DA6-A6D7-0EBA3464D678}" srcOrd="0" destOrd="0" parTransId="{757D9D4E-C782-48C3-8078-75B180BB0506}" sibTransId="{8F383602-F041-447B-AA74-F6F9E924A892}"/>
    <dgm:cxn modelId="{E533EFE5-DF56-4B43-93EE-F1174F293456}" type="presOf" srcId="{0309D585-295C-4983-9A27-FCC6A5726C43}" destId="{9D07A67D-9FA9-4E5E-BBE7-860FE8513655}" srcOrd="0" destOrd="0" presId="urn:microsoft.com/office/officeart/2005/8/layout/default"/>
    <dgm:cxn modelId="{88C4B5FA-4BEF-429A-9EE3-0E5F2F2B673D}" type="presOf" srcId="{DFA481C2-8465-4DDA-BD78-E732F8D415A5}" destId="{85E52FBF-D271-477E-AC4D-71DD4A1940B6}" srcOrd="0" destOrd="0" presId="urn:microsoft.com/office/officeart/2005/8/layout/default"/>
    <dgm:cxn modelId="{51017674-DE27-447B-A604-2B52461A6295}" type="presParOf" srcId="{FF078AEB-5A59-4D6E-A159-5528386B19FB}" destId="{F34A3886-F63D-41E4-806D-835110BD7BB5}" srcOrd="0" destOrd="0" presId="urn:microsoft.com/office/officeart/2005/8/layout/default"/>
    <dgm:cxn modelId="{57416AA4-F961-4AE8-8C2F-719180CBCC8F}" type="presParOf" srcId="{FF078AEB-5A59-4D6E-A159-5528386B19FB}" destId="{14A71DB5-E768-479E-AAA6-B7C9B88E5CCB}" srcOrd="1" destOrd="0" presId="urn:microsoft.com/office/officeart/2005/8/layout/default"/>
    <dgm:cxn modelId="{5D566232-ED77-488C-8CBE-B53F63499505}" type="presParOf" srcId="{FF078AEB-5A59-4D6E-A159-5528386B19FB}" destId="{7D2D5B6C-ADBA-4375-9E8C-B98D1E883B05}" srcOrd="2" destOrd="0" presId="urn:microsoft.com/office/officeart/2005/8/layout/default"/>
    <dgm:cxn modelId="{3700D80C-AEC7-4CEE-A7F1-F03E94665262}" type="presParOf" srcId="{FF078AEB-5A59-4D6E-A159-5528386B19FB}" destId="{8D07D262-887F-4655-957A-AB37BEDCAAA9}" srcOrd="3" destOrd="0" presId="urn:microsoft.com/office/officeart/2005/8/layout/default"/>
    <dgm:cxn modelId="{9BA0C5AC-72DC-40A5-8B66-171B2F9615C5}" type="presParOf" srcId="{FF078AEB-5A59-4D6E-A159-5528386B19FB}" destId="{9D07A67D-9FA9-4E5E-BBE7-860FE8513655}" srcOrd="4" destOrd="0" presId="urn:microsoft.com/office/officeart/2005/8/layout/default"/>
    <dgm:cxn modelId="{9879D30B-D436-4C53-9773-65C84CDBFAAB}" type="presParOf" srcId="{FF078AEB-5A59-4D6E-A159-5528386B19FB}" destId="{06AE88C8-B7B4-44EE-B5D2-B1511D10D3B9}" srcOrd="5" destOrd="0" presId="urn:microsoft.com/office/officeart/2005/8/layout/default"/>
    <dgm:cxn modelId="{2064E708-8F4F-4764-B438-574F9A07C932}" type="presParOf" srcId="{FF078AEB-5A59-4D6E-A159-5528386B19FB}" destId="{85E52FBF-D271-477E-AC4D-71DD4A1940B6}" srcOrd="6" destOrd="0" presId="urn:microsoft.com/office/officeart/2005/8/layout/default"/>
    <dgm:cxn modelId="{C5FF65E3-B834-46E0-A5EB-61702DAF0952}" type="presParOf" srcId="{FF078AEB-5A59-4D6E-A159-5528386B19FB}" destId="{0AE1BA45-D48F-42E6-932B-74686FAF49F7}" srcOrd="7" destOrd="0" presId="urn:microsoft.com/office/officeart/2005/8/layout/default"/>
    <dgm:cxn modelId="{FE0A1D96-8F17-4E2E-B1AC-4EFEF85C34A7}" type="presParOf" srcId="{FF078AEB-5A59-4D6E-A159-5528386B19FB}" destId="{DD612F94-9D3F-4D1D-8408-CC22045D4C6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DEB0DF-6070-4413-94EC-AFBB751C934A}" type="doc">
      <dgm:prSet loTypeId="urn:microsoft.com/office/officeart/2005/8/layout/defaul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4FFFB0F9-F134-4DA6-A6D7-0EBA3464D678}">
      <dgm:prSet phldrT="[Текст]" custT="1"/>
      <dgm:spPr>
        <a:solidFill>
          <a:schemeClr val="bg2">
            <a:alpha val="9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Номер и </a:t>
          </a:r>
          <a:r>
            <a:rPr lang="ru-RU" sz="2800" dirty="0" err="1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пин</a:t>
          </a:r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-код вашей банковской карты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757D9D4E-C782-48C3-8078-75B180BB0506}" type="parTrans" cxnId="{014C7B0A-F327-4622-B116-F92BA46F8D96}">
      <dgm:prSet/>
      <dgm:spPr/>
      <dgm:t>
        <a:bodyPr/>
        <a:lstStyle/>
        <a:p>
          <a:endParaRPr lang="ru-RU"/>
        </a:p>
      </dgm:t>
    </dgm:pt>
    <dgm:pt modelId="{8F383602-F041-447B-AA74-F6F9E924A892}" type="sibTrans" cxnId="{014C7B0A-F327-4622-B116-F92BA46F8D96}">
      <dgm:prSet/>
      <dgm:spPr/>
      <dgm:t>
        <a:bodyPr/>
        <a:lstStyle/>
        <a:p>
          <a:endParaRPr lang="ru-RU"/>
        </a:p>
      </dgm:t>
    </dgm:pt>
    <dgm:pt modelId="{18D8F6D6-0D29-427C-BFA7-6D8B327DAD67}">
      <dgm:prSet phldrT="[Текст]" custT="1"/>
      <dgm:spPr>
        <a:solidFill>
          <a:schemeClr val="bg2">
            <a:alpha val="8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Коды из SMS от банка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F2F04193-A44F-4090-9426-06D21541829E}" type="parTrans" cxnId="{748374ED-6476-40CF-80A5-4FE728B68C2F}">
      <dgm:prSet/>
      <dgm:spPr/>
      <dgm:t>
        <a:bodyPr/>
        <a:lstStyle/>
        <a:p>
          <a:endParaRPr lang="ru-RU"/>
        </a:p>
      </dgm:t>
    </dgm:pt>
    <dgm:pt modelId="{C7BA68C5-750C-4A60-8BE5-9FB5FD1F6B9C}" type="sibTrans" cxnId="{748374ED-6476-40CF-80A5-4FE728B68C2F}">
      <dgm:prSet/>
      <dgm:spPr/>
      <dgm:t>
        <a:bodyPr/>
        <a:lstStyle/>
        <a:p>
          <a:endParaRPr lang="ru-RU"/>
        </a:p>
      </dgm:t>
    </dgm:pt>
    <dgm:pt modelId="{0309D585-295C-4983-9A27-FCC6A5726C43}">
      <dgm:prSet phldrT="[Текст]" custT="1"/>
      <dgm:spPr>
        <a:solidFill>
          <a:schemeClr val="bg2">
            <a:alpha val="7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6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Паспортные данные</a:t>
          </a:r>
          <a:endParaRPr lang="ru-RU" sz="26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F0D147C4-BCBD-4396-A0F5-EF31E3110065}" type="parTrans" cxnId="{3431D9E0-BBE7-4C38-9722-200AB220DCE1}">
      <dgm:prSet/>
      <dgm:spPr/>
      <dgm:t>
        <a:bodyPr/>
        <a:lstStyle/>
        <a:p>
          <a:endParaRPr lang="ru-RU"/>
        </a:p>
      </dgm:t>
    </dgm:pt>
    <dgm:pt modelId="{4365DC48-5C23-4186-81DD-6815823C616C}" type="sibTrans" cxnId="{3431D9E0-BBE7-4C38-9722-200AB220DCE1}">
      <dgm:prSet/>
      <dgm:spPr/>
      <dgm:t>
        <a:bodyPr/>
        <a:lstStyle/>
        <a:p>
          <a:endParaRPr lang="ru-RU"/>
        </a:p>
      </dgm:t>
    </dgm:pt>
    <dgm:pt modelId="{DFA481C2-8465-4DDA-BD78-E732F8D415A5}">
      <dgm:prSet phldrT="[Текст]" custT="1"/>
      <dgm:spPr>
        <a:solidFill>
          <a:schemeClr val="bg2">
            <a:alpha val="6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Если звонят из "банка" или "полиции" и просят срочно "перевести деньги для их защиты" - это обман. Положите трубку и перезвоните в ваш банк по номеру, указанному на обороте карты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3048DFE2-1E0B-4A19-A481-2BAD836D7AFA}" type="parTrans" cxnId="{08E70292-384E-4026-A956-12683BEF6877}">
      <dgm:prSet/>
      <dgm:spPr/>
      <dgm:t>
        <a:bodyPr/>
        <a:lstStyle/>
        <a:p>
          <a:endParaRPr lang="ru-RU"/>
        </a:p>
      </dgm:t>
    </dgm:pt>
    <dgm:pt modelId="{647F4E17-519B-4A6A-8CE8-E962C8DF7AF4}" type="sibTrans" cxnId="{08E70292-384E-4026-A956-12683BEF6877}">
      <dgm:prSet/>
      <dgm:spPr/>
      <dgm:t>
        <a:bodyPr/>
        <a:lstStyle/>
        <a:p>
          <a:endParaRPr lang="ru-RU"/>
        </a:p>
      </dgm:t>
    </dgm:pt>
    <dgm:pt modelId="{597909CF-1862-4461-843B-56E94A34CFD3}">
      <dgm:prSet phldrT="[Текст]" custT="1"/>
      <dgm:spPr>
        <a:solidFill>
          <a:schemeClr val="bg2">
            <a:alpha val="5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Не верьте в "легкие выигрыши", для получения которых нужно сначала заплатить "комиссию"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E79A8E98-28F5-4646-8FC5-1EC6563FE0A6}" type="parTrans" cxnId="{02F524BE-3980-455F-AF06-FDDB70BF7FF2}">
      <dgm:prSet/>
      <dgm:spPr/>
      <dgm:t>
        <a:bodyPr/>
        <a:lstStyle/>
        <a:p>
          <a:endParaRPr lang="ru-RU"/>
        </a:p>
      </dgm:t>
    </dgm:pt>
    <dgm:pt modelId="{E67B57F8-9D2D-4C2B-9544-DB411CBB9E2B}" type="sibTrans" cxnId="{02F524BE-3980-455F-AF06-FDDB70BF7FF2}">
      <dgm:prSet/>
      <dgm:spPr/>
      <dgm:t>
        <a:bodyPr/>
        <a:lstStyle/>
        <a:p>
          <a:endParaRPr lang="ru-RU"/>
        </a:p>
      </dgm:t>
    </dgm:pt>
    <dgm:pt modelId="{FF078AEB-5A59-4D6E-A159-5528386B19FB}" type="pres">
      <dgm:prSet presAssocID="{9EDEB0DF-6070-4413-94EC-AFBB751C934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4A3886-F63D-41E4-806D-835110BD7BB5}" type="pres">
      <dgm:prSet presAssocID="{4FFFB0F9-F134-4DA6-A6D7-0EBA3464D67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71DB5-E768-479E-AAA6-B7C9B88E5CCB}" type="pres">
      <dgm:prSet presAssocID="{8F383602-F041-447B-AA74-F6F9E924A892}" presName="sibTrans" presStyleCnt="0"/>
      <dgm:spPr/>
    </dgm:pt>
    <dgm:pt modelId="{7D2D5B6C-ADBA-4375-9E8C-B98D1E883B05}" type="pres">
      <dgm:prSet presAssocID="{18D8F6D6-0D29-427C-BFA7-6D8B327DAD6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07D262-887F-4655-957A-AB37BEDCAAA9}" type="pres">
      <dgm:prSet presAssocID="{C7BA68C5-750C-4A60-8BE5-9FB5FD1F6B9C}" presName="sibTrans" presStyleCnt="0"/>
      <dgm:spPr/>
    </dgm:pt>
    <dgm:pt modelId="{9D07A67D-9FA9-4E5E-BBE7-860FE8513655}" type="pres">
      <dgm:prSet presAssocID="{0309D585-295C-4983-9A27-FCC6A5726C4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AE88C8-B7B4-44EE-B5D2-B1511D10D3B9}" type="pres">
      <dgm:prSet presAssocID="{4365DC48-5C23-4186-81DD-6815823C616C}" presName="sibTrans" presStyleCnt="0"/>
      <dgm:spPr/>
    </dgm:pt>
    <dgm:pt modelId="{85E52FBF-D271-477E-AC4D-71DD4A1940B6}" type="pres">
      <dgm:prSet presAssocID="{DFA481C2-8465-4DDA-BD78-E732F8D415A5}" presName="node" presStyleLbl="node1" presStyleIdx="3" presStyleCnt="5" custScaleX="139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E1BA45-D48F-42E6-932B-74686FAF49F7}" type="pres">
      <dgm:prSet presAssocID="{647F4E17-519B-4A6A-8CE8-E962C8DF7AF4}" presName="sibTrans" presStyleCnt="0"/>
      <dgm:spPr/>
    </dgm:pt>
    <dgm:pt modelId="{DD612F94-9D3F-4D1D-8408-CC22045D4C60}" type="pres">
      <dgm:prSet presAssocID="{597909CF-1862-4461-843B-56E94A34CFD3}" presName="node" presStyleLbl="node1" presStyleIdx="4" presStyleCnt="5" custScaleX="1426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31D9E0-BBE7-4C38-9722-200AB220DCE1}" srcId="{9EDEB0DF-6070-4413-94EC-AFBB751C934A}" destId="{0309D585-295C-4983-9A27-FCC6A5726C43}" srcOrd="2" destOrd="0" parTransId="{F0D147C4-BCBD-4396-A0F5-EF31E3110065}" sibTransId="{4365DC48-5C23-4186-81DD-6815823C616C}"/>
    <dgm:cxn modelId="{DE26B6E3-C206-4212-B7BD-602EEA176E5A}" type="presOf" srcId="{4FFFB0F9-F134-4DA6-A6D7-0EBA3464D678}" destId="{F34A3886-F63D-41E4-806D-835110BD7BB5}" srcOrd="0" destOrd="0" presId="urn:microsoft.com/office/officeart/2005/8/layout/default"/>
    <dgm:cxn modelId="{C404D80A-127F-407C-973C-725921D376C1}" type="presOf" srcId="{597909CF-1862-4461-843B-56E94A34CFD3}" destId="{DD612F94-9D3F-4D1D-8408-CC22045D4C60}" srcOrd="0" destOrd="0" presId="urn:microsoft.com/office/officeart/2005/8/layout/default"/>
    <dgm:cxn modelId="{02F524BE-3980-455F-AF06-FDDB70BF7FF2}" srcId="{9EDEB0DF-6070-4413-94EC-AFBB751C934A}" destId="{597909CF-1862-4461-843B-56E94A34CFD3}" srcOrd="4" destOrd="0" parTransId="{E79A8E98-28F5-4646-8FC5-1EC6563FE0A6}" sibTransId="{E67B57F8-9D2D-4C2B-9544-DB411CBB9E2B}"/>
    <dgm:cxn modelId="{287CDA8D-7CE0-4571-9C57-E89F09C2AB9C}" type="presOf" srcId="{0309D585-295C-4983-9A27-FCC6A5726C43}" destId="{9D07A67D-9FA9-4E5E-BBE7-860FE8513655}" srcOrd="0" destOrd="0" presId="urn:microsoft.com/office/officeart/2005/8/layout/default"/>
    <dgm:cxn modelId="{08E70292-384E-4026-A956-12683BEF6877}" srcId="{9EDEB0DF-6070-4413-94EC-AFBB751C934A}" destId="{DFA481C2-8465-4DDA-BD78-E732F8D415A5}" srcOrd="3" destOrd="0" parTransId="{3048DFE2-1E0B-4A19-A481-2BAD836D7AFA}" sibTransId="{647F4E17-519B-4A6A-8CE8-E962C8DF7AF4}"/>
    <dgm:cxn modelId="{014C7B0A-F327-4622-B116-F92BA46F8D96}" srcId="{9EDEB0DF-6070-4413-94EC-AFBB751C934A}" destId="{4FFFB0F9-F134-4DA6-A6D7-0EBA3464D678}" srcOrd="0" destOrd="0" parTransId="{757D9D4E-C782-48C3-8078-75B180BB0506}" sibTransId="{8F383602-F041-447B-AA74-F6F9E924A892}"/>
    <dgm:cxn modelId="{6D76707E-DA11-4F2D-AC9D-86366356511F}" type="presOf" srcId="{DFA481C2-8465-4DDA-BD78-E732F8D415A5}" destId="{85E52FBF-D271-477E-AC4D-71DD4A1940B6}" srcOrd="0" destOrd="0" presId="urn:microsoft.com/office/officeart/2005/8/layout/default"/>
    <dgm:cxn modelId="{748374ED-6476-40CF-80A5-4FE728B68C2F}" srcId="{9EDEB0DF-6070-4413-94EC-AFBB751C934A}" destId="{18D8F6D6-0D29-427C-BFA7-6D8B327DAD67}" srcOrd="1" destOrd="0" parTransId="{F2F04193-A44F-4090-9426-06D21541829E}" sibTransId="{C7BA68C5-750C-4A60-8BE5-9FB5FD1F6B9C}"/>
    <dgm:cxn modelId="{70671C3A-805E-4B4B-8C03-9CC40016DB5B}" type="presOf" srcId="{18D8F6D6-0D29-427C-BFA7-6D8B327DAD67}" destId="{7D2D5B6C-ADBA-4375-9E8C-B98D1E883B05}" srcOrd="0" destOrd="0" presId="urn:microsoft.com/office/officeart/2005/8/layout/default"/>
    <dgm:cxn modelId="{A4B5B2CC-62AF-47E4-9C08-51CBA5A53FDC}" type="presOf" srcId="{9EDEB0DF-6070-4413-94EC-AFBB751C934A}" destId="{FF078AEB-5A59-4D6E-A159-5528386B19FB}" srcOrd="0" destOrd="0" presId="urn:microsoft.com/office/officeart/2005/8/layout/default"/>
    <dgm:cxn modelId="{E499396F-B6D4-42AB-B5B6-B92F7E34E604}" type="presParOf" srcId="{FF078AEB-5A59-4D6E-A159-5528386B19FB}" destId="{F34A3886-F63D-41E4-806D-835110BD7BB5}" srcOrd="0" destOrd="0" presId="urn:microsoft.com/office/officeart/2005/8/layout/default"/>
    <dgm:cxn modelId="{8DA96CE1-42AF-48FD-B020-63CE99EF4A01}" type="presParOf" srcId="{FF078AEB-5A59-4D6E-A159-5528386B19FB}" destId="{14A71DB5-E768-479E-AAA6-B7C9B88E5CCB}" srcOrd="1" destOrd="0" presId="urn:microsoft.com/office/officeart/2005/8/layout/default"/>
    <dgm:cxn modelId="{4886EA90-4B63-4327-8897-9C770C470F14}" type="presParOf" srcId="{FF078AEB-5A59-4D6E-A159-5528386B19FB}" destId="{7D2D5B6C-ADBA-4375-9E8C-B98D1E883B05}" srcOrd="2" destOrd="0" presId="urn:microsoft.com/office/officeart/2005/8/layout/default"/>
    <dgm:cxn modelId="{20E460DC-9921-443A-885C-09D12EBEBFA2}" type="presParOf" srcId="{FF078AEB-5A59-4D6E-A159-5528386B19FB}" destId="{8D07D262-887F-4655-957A-AB37BEDCAAA9}" srcOrd="3" destOrd="0" presId="urn:microsoft.com/office/officeart/2005/8/layout/default"/>
    <dgm:cxn modelId="{1B3E61FF-5FD1-4C95-9C4D-4A33A7682A6C}" type="presParOf" srcId="{FF078AEB-5A59-4D6E-A159-5528386B19FB}" destId="{9D07A67D-9FA9-4E5E-BBE7-860FE8513655}" srcOrd="4" destOrd="0" presId="urn:microsoft.com/office/officeart/2005/8/layout/default"/>
    <dgm:cxn modelId="{7FAC1BB2-5D71-4BB8-A928-655AC9E68960}" type="presParOf" srcId="{FF078AEB-5A59-4D6E-A159-5528386B19FB}" destId="{06AE88C8-B7B4-44EE-B5D2-B1511D10D3B9}" srcOrd="5" destOrd="0" presId="urn:microsoft.com/office/officeart/2005/8/layout/default"/>
    <dgm:cxn modelId="{D8B79263-B0B0-42A3-BF32-23A71E243C89}" type="presParOf" srcId="{FF078AEB-5A59-4D6E-A159-5528386B19FB}" destId="{85E52FBF-D271-477E-AC4D-71DD4A1940B6}" srcOrd="6" destOrd="0" presId="urn:microsoft.com/office/officeart/2005/8/layout/default"/>
    <dgm:cxn modelId="{C6DA3781-01C3-49E7-B239-656966A5E1A4}" type="presParOf" srcId="{FF078AEB-5A59-4D6E-A159-5528386B19FB}" destId="{0AE1BA45-D48F-42E6-932B-74686FAF49F7}" srcOrd="7" destOrd="0" presId="urn:microsoft.com/office/officeart/2005/8/layout/default"/>
    <dgm:cxn modelId="{DA894B88-B007-48EE-B81D-500AC06763E6}" type="presParOf" srcId="{FF078AEB-5A59-4D6E-A159-5528386B19FB}" destId="{DD612F94-9D3F-4D1D-8408-CC22045D4C6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DEB0DF-6070-4413-94EC-AFBB751C934A}" type="doc">
      <dgm:prSet loTypeId="urn:microsoft.com/office/officeart/2005/8/layout/defaul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DFA481C2-8465-4DDA-BD78-E732F8D415A5}">
      <dgm:prSet phldrT="[Текст]" custT="1"/>
      <dgm:spPr>
        <a:solidFill>
          <a:schemeClr val="bg2">
            <a:alpha val="6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Используйте официальные </a:t>
          </a:r>
          <a:r>
            <a:rPr lang="ru-RU" sz="2800" dirty="0" err="1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интернет-ресурсы</a:t>
          </a:r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: портал "</a:t>
          </a:r>
          <a:r>
            <a:rPr lang="ru-RU" sz="2800" dirty="0" err="1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Госуслуги</a:t>
          </a:r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" (раздел "Пенсия, пособия и льготы"), сайты ПФР, ФСС, соцзащиты вашего региона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3048DFE2-1E0B-4A19-A481-2BAD836D7AFA}" type="parTrans" cxnId="{08E70292-384E-4026-A956-12683BEF6877}">
      <dgm:prSet/>
      <dgm:spPr/>
      <dgm:t>
        <a:bodyPr/>
        <a:lstStyle/>
        <a:p>
          <a:endParaRPr lang="ru-RU"/>
        </a:p>
      </dgm:t>
    </dgm:pt>
    <dgm:pt modelId="{647F4E17-519B-4A6A-8CE8-E962C8DF7AF4}" type="sibTrans" cxnId="{08E70292-384E-4026-A956-12683BEF6877}">
      <dgm:prSet/>
      <dgm:spPr/>
      <dgm:t>
        <a:bodyPr/>
        <a:lstStyle/>
        <a:p>
          <a:endParaRPr lang="ru-RU"/>
        </a:p>
      </dgm:t>
    </dgm:pt>
    <dgm:pt modelId="{597909CF-1862-4461-843B-56E94A34CFD3}">
      <dgm:prSet phldrT="[Текст]" custT="1"/>
      <dgm:spPr>
        <a:solidFill>
          <a:schemeClr val="bg2">
            <a:alpha val="5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Запросите бесплатную консультацию в органах соцзащиты или МФЦ. Специалист обязан рассказать вам о всех видах поддержки, на которые вы имеете право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E79A8E98-28F5-4646-8FC5-1EC6563FE0A6}" type="parTrans" cxnId="{02F524BE-3980-455F-AF06-FDDB70BF7FF2}">
      <dgm:prSet/>
      <dgm:spPr/>
      <dgm:t>
        <a:bodyPr/>
        <a:lstStyle/>
        <a:p>
          <a:endParaRPr lang="ru-RU"/>
        </a:p>
      </dgm:t>
    </dgm:pt>
    <dgm:pt modelId="{E67B57F8-9D2D-4C2B-9544-DB411CBB9E2B}" type="sibTrans" cxnId="{02F524BE-3980-455F-AF06-FDDB70BF7FF2}">
      <dgm:prSet/>
      <dgm:spPr/>
      <dgm:t>
        <a:bodyPr/>
        <a:lstStyle/>
        <a:p>
          <a:endParaRPr lang="ru-RU"/>
        </a:p>
      </dgm:t>
    </dgm:pt>
    <dgm:pt modelId="{A607C55E-C7B9-49A9-8F0F-E1C3637EC816}">
      <dgm:prSet phldrT="[Текст]"/>
      <dgm:spPr>
        <a:solidFill>
          <a:schemeClr val="bg2">
            <a:alpha val="9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ru-RU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ED78536F-627A-4BA0-A4C4-A7D711F6862F}" type="parTrans" cxnId="{82E4490E-79A4-4DBB-8C5C-9957962E7C6C}">
      <dgm:prSet/>
      <dgm:spPr/>
      <dgm:t>
        <a:bodyPr/>
        <a:lstStyle/>
        <a:p>
          <a:endParaRPr lang="ru-RU"/>
        </a:p>
      </dgm:t>
    </dgm:pt>
    <dgm:pt modelId="{9715D99D-19E9-46EF-A72B-63A8F1EC30F6}" type="sibTrans" cxnId="{82E4490E-79A4-4DBB-8C5C-9957962E7C6C}">
      <dgm:prSet/>
      <dgm:spPr/>
      <dgm:t>
        <a:bodyPr/>
        <a:lstStyle/>
        <a:p>
          <a:endParaRPr lang="ru-RU"/>
        </a:p>
      </dgm:t>
    </dgm:pt>
    <dgm:pt modelId="{3E1BA914-2BC4-4DA5-9D3B-76F7BEA65CAF}">
      <dgm:prSet phldrT="[Текст]"/>
      <dgm:spPr>
        <a:solidFill>
          <a:schemeClr val="bg2">
            <a:alpha val="9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ru-RU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A28C5416-9C8E-428E-AAEA-103ADDFF8AAA}" type="parTrans" cxnId="{D6C9B1BB-2FD8-4408-9BB3-C0A457818D4E}">
      <dgm:prSet/>
      <dgm:spPr/>
      <dgm:t>
        <a:bodyPr/>
        <a:lstStyle/>
        <a:p>
          <a:endParaRPr lang="ru-RU"/>
        </a:p>
      </dgm:t>
    </dgm:pt>
    <dgm:pt modelId="{DFE9E937-312F-4935-8F16-4A29380F6555}" type="sibTrans" cxnId="{D6C9B1BB-2FD8-4408-9BB3-C0A457818D4E}">
      <dgm:prSet/>
      <dgm:spPr/>
      <dgm:t>
        <a:bodyPr/>
        <a:lstStyle/>
        <a:p>
          <a:endParaRPr lang="ru-RU"/>
        </a:p>
      </dgm:t>
    </dgm:pt>
    <dgm:pt modelId="{FF078AEB-5A59-4D6E-A159-5528386B19FB}" type="pres">
      <dgm:prSet presAssocID="{9EDEB0DF-6070-4413-94EC-AFBB751C934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912FAD-29F6-4D75-ACE1-E5459E6F51A1}" type="pres">
      <dgm:prSet presAssocID="{A607C55E-C7B9-49A9-8F0F-E1C3637EC816}" presName="node" presStyleLbl="node1" presStyleIdx="0" presStyleCnt="4" custScaleX="142128" custLinFactNeighborX="-408" custLinFactNeighborY="8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C6F83B-CE58-4B22-86E9-FC58D168C4C9}" type="pres">
      <dgm:prSet presAssocID="{9715D99D-19E9-46EF-A72B-63A8F1EC30F6}" presName="sibTrans" presStyleCnt="0"/>
      <dgm:spPr/>
    </dgm:pt>
    <dgm:pt modelId="{ACC988CA-FBD3-4B64-97F6-3E8DFDE38D02}" type="pres">
      <dgm:prSet presAssocID="{3E1BA914-2BC4-4DA5-9D3B-76F7BEA65CAF}" presName="node" presStyleLbl="node1" presStyleIdx="1" presStyleCnt="4" custScaleX="142128" custLinFactNeighborX="117" custLinFactNeighborY="84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CC04AB-9EE8-408A-ACDB-D2EBA1EAAE3F}" type="pres">
      <dgm:prSet presAssocID="{DFE9E937-312F-4935-8F16-4A29380F6555}" presName="sibTrans" presStyleCnt="0"/>
      <dgm:spPr/>
    </dgm:pt>
    <dgm:pt modelId="{85E52FBF-D271-477E-AC4D-71DD4A1940B6}" type="pres">
      <dgm:prSet presAssocID="{DFA481C2-8465-4DDA-BD78-E732F8D415A5}" presName="node" presStyleLbl="node1" presStyleIdx="2" presStyleCnt="4" custScaleX="1439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E1BA45-D48F-42E6-932B-74686FAF49F7}" type="pres">
      <dgm:prSet presAssocID="{647F4E17-519B-4A6A-8CE8-E962C8DF7AF4}" presName="sibTrans" presStyleCnt="0"/>
      <dgm:spPr/>
    </dgm:pt>
    <dgm:pt modelId="{DD612F94-9D3F-4D1D-8408-CC22045D4C60}" type="pres">
      <dgm:prSet presAssocID="{597909CF-1862-4461-843B-56E94A34CFD3}" presName="node" presStyleLbl="node1" presStyleIdx="3" presStyleCnt="4" custScaleX="1426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E4490E-79A4-4DBB-8C5C-9957962E7C6C}" srcId="{9EDEB0DF-6070-4413-94EC-AFBB751C934A}" destId="{A607C55E-C7B9-49A9-8F0F-E1C3637EC816}" srcOrd="0" destOrd="0" parTransId="{ED78536F-627A-4BA0-A4C4-A7D711F6862F}" sibTransId="{9715D99D-19E9-46EF-A72B-63A8F1EC30F6}"/>
    <dgm:cxn modelId="{1565CA0B-0FDE-43E0-BF2A-1553A29AD490}" type="presOf" srcId="{A607C55E-C7B9-49A9-8F0F-E1C3637EC816}" destId="{D8912FAD-29F6-4D75-ACE1-E5459E6F51A1}" srcOrd="0" destOrd="0" presId="urn:microsoft.com/office/officeart/2005/8/layout/default"/>
    <dgm:cxn modelId="{08E70292-384E-4026-A956-12683BEF6877}" srcId="{9EDEB0DF-6070-4413-94EC-AFBB751C934A}" destId="{DFA481C2-8465-4DDA-BD78-E732F8D415A5}" srcOrd="2" destOrd="0" parTransId="{3048DFE2-1E0B-4A19-A481-2BAD836D7AFA}" sibTransId="{647F4E17-519B-4A6A-8CE8-E962C8DF7AF4}"/>
    <dgm:cxn modelId="{974A3963-893A-4F2B-8FE7-DE5B24301514}" type="presOf" srcId="{9EDEB0DF-6070-4413-94EC-AFBB751C934A}" destId="{FF078AEB-5A59-4D6E-A159-5528386B19FB}" srcOrd="0" destOrd="0" presId="urn:microsoft.com/office/officeart/2005/8/layout/default"/>
    <dgm:cxn modelId="{3D143EC9-FB8E-4391-9217-416F4EC1E886}" type="presOf" srcId="{DFA481C2-8465-4DDA-BD78-E732F8D415A5}" destId="{85E52FBF-D271-477E-AC4D-71DD4A1940B6}" srcOrd="0" destOrd="0" presId="urn:microsoft.com/office/officeart/2005/8/layout/default"/>
    <dgm:cxn modelId="{C108387E-1884-4866-AEEF-53011885BDFB}" type="presOf" srcId="{597909CF-1862-4461-843B-56E94A34CFD3}" destId="{DD612F94-9D3F-4D1D-8408-CC22045D4C60}" srcOrd="0" destOrd="0" presId="urn:microsoft.com/office/officeart/2005/8/layout/default"/>
    <dgm:cxn modelId="{1BFFF9F0-973C-4EB4-9617-4446365DDE2E}" type="presOf" srcId="{3E1BA914-2BC4-4DA5-9D3B-76F7BEA65CAF}" destId="{ACC988CA-FBD3-4B64-97F6-3E8DFDE38D02}" srcOrd="0" destOrd="0" presId="urn:microsoft.com/office/officeart/2005/8/layout/default"/>
    <dgm:cxn modelId="{D6C9B1BB-2FD8-4408-9BB3-C0A457818D4E}" srcId="{9EDEB0DF-6070-4413-94EC-AFBB751C934A}" destId="{3E1BA914-2BC4-4DA5-9D3B-76F7BEA65CAF}" srcOrd="1" destOrd="0" parTransId="{A28C5416-9C8E-428E-AAEA-103ADDFF8AAA}" sibTransId="{DFE9E937-312F-4935-8F16-4A29380F6555}"/>
    <dgm:cxn modelId="{02F524BE-3980-455F-AF06-FDDB70BF7FF2}" srcId="{9EDEB0DF-6070-4413-94EC-AFBB751C934A}" destId="{597909CF-1862-4461-843B-56E94A34CFD3}" srcOrd="3" destOrd="0" parTransId="{E79A8E98-28F5-4646-8FC5-1EC6563FE0A6}" sibTransId="{E67B57F8-9D2D-4C2B-9544-DB411CBB9E2B}"/>
    <dgm:cxn modelId="{A19EF51F-97B6-4F85-8B85-20BBDE7CE0AB}" type="presParOf" srcId="{FF078AEB-5A59-4D6E-A159-5528386B19FB}" destId="{D8912FAD-29F6-4D75-ACE1-E5459E6F51A1}" srcOrd="0" destOrd="0" presId="urn:microsoft.com/office/officeart/2005/8/layout/default"/>
    <dgm:cxn modelId="{5E627103-2FF9-4200-AA3E-0DDE480480C5}" type="presParOf" srcId="{FF078AEB-5A59-4D6E-A159-5528386B19FB}" destId="{B5C6F83B-CE58-4B22-86E9-FC58D168C4C9}" srcOrd="1" destOrd="0" presId="urn:microsoft.com/office/officeart/2005/8/layout/default"/>
    <dgm:cxn modelId="{58A76112-A53B-49CB-92E5-AA3019104C80}" type="presParOf" srcId="{FF078AEB-5A59-4D6E-A159-5528386B19FB}" destId="{ACC988CA-FBD3-4B64-97F6-3E8DFDE38D02}" srcOrd="2" destOrd="0" presId="urn:microsoft.com/office/officeart/2005/8/layout/default"/>
    <dgm:cxn modelId="{2095E6FA-0A66-434D-A902-D1D0AB8C7D7F}" type="presParOf" srcId="{FF078AEB-5A59-4D6E-A159-5528386B19FB}" destId="{E0CC04AB-9EE8-408A-ACDB-D2EBA1EAAE3F}" srcOrd="3" destOrd="0" presId="urn:microsoft.com/office/officeart/2005/8/layout/default"/>
    <dgm:cxn modelId="{BB8F7E84-19BD-451F-983A-5C3E1756439A}" type="presParOf" srcId="{FF078AEB-5A59-4D6E-A159-5528386B19FB}" destId="{85E52FBF-D271-477E-AC4D-71DD4A1940B6}" srcOrd="4" destOrd="0" presId="urn:microsoft.com/office/officeart/2005/8/layout/default"/>
    <dgm:cxn modelId="{793BC851-48B9-4AE4-AFA4-31CF08846B02}" type="presParOf" srcId="{FF078AEB-5A59-4D6E-A159-5528386B19FB}" destId="{0AE1BA45-D48F-42E6-932B-74686FAF49F7}" srcOrd="5" destOrd="0" presId="urn:microsoft.com/office/officeart/2005/8/layout/default"/>
    <dgm:cxn modelId="{AEF1ACA3-A813-4BC2-A6EB-C1817CB24A81}" type="presParOf" srcId="{FF078AEB-5A59-4D6E-A159-5528386B19FB}" destId="{DD612F94-9D3F-4D1D-8408-CC22045D4C60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DEB0DF-6070-4413-94EC-AFBB751C934A}" type="doc">
      <dgm:prSet loTypeId="urn:microsoft.com/office/officeart/2005/8/layout/defaul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4FFFB0F9-F134-4DA6-A6D7-0EBA3464D678}">
      <dgm:prSet phldrT="[Текст]" custT="1"/>
      <dgm:spPr>
        <a:solidFill>
          <a:schemeClr val="bg2">
            <a:alpha val="9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Пенсионный фонд России (ПФР): Оформление пенсий, ЕДВ, материнского капитала.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757D9D4E-C782-48C3-8078-75B180BB0506}" type="parTrans" cxnId="{014C7B0A-F327-4622-B116-F92BA46F8D96}">
      <dgm:prSet/>
      <dgm:spPr/>
      <dgm:t>
        <a:bodyPr/>
        <a:lstStyle/>
        <a:p>
          <a:endParaRPr lang="ru-RU"/>
        </a:p>
      </dgm:t>
    </dgm:pt>
    <dgm:pt modelId="{8F383602-F041-447B-AA74-F6F9E924A892}" type="sibTrans" cxnId="{014C7B0A-F327-4622-B116-F92BA46F8D96}">
      <dgm:prSet/>
      <dgm:spPr/>
      <dgm:t>
        <a:bodyPr/>
        <a:lstStyle/>
        <a:p>
          <a:endParaRPr lang="ru-RU"/>
        </a:p>
      </dgm:t>
    </dgm:pt>
    <dgm:pt modelId="{18D8F6D6-0D29-427C-BFA7-6D8B327DAD67}">
      <dgm:prSet phldrT="[Текст]" custT="1"/>
      <dgm:spPr>
        <a:solidFill>
          <a:schemeClr val="bg2">
            <a:alpha val="8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Налоговая инспекция (ФНС России): Оформление налоговых льгот.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F2F04193-A44F-4090-9426-06D21541829E}" type="parTrans" cxnId="{748374ED-6476-40CF-80A5-4FE728B68C2F}">
      <dgm:prSet/>
      <dgm:spPr/>
      <dgm:t>
        <a:bodyPr/>
        <a:lstStyle/>
        <a:p>
          <a:endParaRPr lang="ru-RU"/>
        </a:p>
      </dgm:t>
    </dgm:pt>
    <dgm:pt modelId="{C7BA68C5-750C-4A60-8BE5-9FB5FD1F6B9C}" type="sibTrans" cxnId="{748374ED-6476-40CF-80A5-4FE728B68C2F}">
      <dgm:prSet/>
      <dgm:spPr/>
      <dgm:t>
        <a:bodyPr/>
        <a:lstStyle/>
        <a:p>
          <a:endParaRPr lang="ru-RU"/>
        </a:p>
      </dgm:t>
    </dgm:pt>
    <dgm:pt modelId="{0309D585-295C-4983-9A27-FCC6A5726C43}">
      <dgm:prSet phldrT="[Текст]" custT="1"/>
      <dgm:spPr>
        <a:solidFill>
          <a:schemeClr val="bg2">
            <a:alpha val="7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6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Фонд социального страхования (ФСС): Часто участвует в предоставлении ТСР и санаторно-курортного лечения.</a:t>
          </a:r>
          <a:endParaRPr lang="ru-RU" sz="26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F0D147C4-BCBD-4396-A0F5-EF31E3110065}" type="parTrans" cxnId="{3431D9E0-BBE7-4C38-9722-200AB220DCE1}">
      <dgm:prSet/>
      <dgm:spPr/>
      <dgm:t>
        <a:bodyPr/>
        <a:lstStyle/>
        <a:p>
          <a:endParaRPr lang="ru-RU"/>
        </a:p>
      </dgm:t>
    </dgm:pt>
    <dgm:pt modelId="{4365DC48-5C23-4186-81DD-6815823C616C}" type="sibTrans" cxnId="{3431D9E0-BBE7-4C38-9722-200AB220DCE1}">
      <dgm:prSet/>
      <dgm:spPr/>
      <dgm:t>
        <a:bodyPr/>
        <a:lstStyle/>
        <a:p>
          <a:endParaRPr lang="ru-RU"/>
        </a:p>
      </dgm:t>
    </dgm:pt>
    <dgm:pt modelId="{DFA481C2-8465-4DDA-BD78-E732F8D415A5}">
      <dgm:prSet phldrT="[Текст]" custT="1"/>
      <dgm:spPr>
        <a:solidFill>
          <a:schemeClr val="bg2">
            <a:alpha val="6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Управление социальной защиты населения (собес / соцзащита): Основной орган для оформления пенсий, ЕДВ, субсидий на ЖКУ, путевок, проездных.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3048DFE2-1E0B-4A19-A481-2BAD836D7AFA}" type="parTrans" cxnId="{08E70292-384E-4026-A956-12683BEF6877}">
      <dgm:prSet/>
      <dgm:spPr/>
      <dgm:t>
        <a:bodyPr/>
        <a:lstStyle/>
        <a:p>
          <a:endParaRPr lang="ru-RU"/>
        </a:p>
      </dgm:t>
    </dgm:pt>
    <dgm:pt modelId="{647F4E17-519B-4A6A-8CE8-E962C8DF7AF4}" type="sibTrans" cxnId="{08E70292-384E-4026-A956-12683BEF6877}">
      <dgm:prSet/>
      <dgm:spPr/>
      <dgm:t>
        <a:bodyPr/>
        <a:lstStyle/>
        <a:p>
          <a:endParaRPr lang="ru-RU"/>
        </a:p>
      </dgm:t>
    </dgm:pt>
    <dgm:pt modelId="{597909CF-1862-4461-843B-56E94A34CFD3}">
      <dgm:prSet phldrT="[Текст]" custT="1"/>
      <dgm:spPr>
        <a:solidFill>
          <a:schemeClr val="bg2">
            <a:alpha val="5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Многофункциональный центр (МФЦ) "Мои документы": Удобный "единый офис", где можно подать документы для соцзащиты, Пенсионного фонда и других ведомств.</a:t>
          </a:r>
          <a:endParaRPr lang="ru-RU" sz="2800" dirty="0">
            <a:solidFill>
              <a:schemeClr val="accent2">
                <a:lumMod val="50000"/>
              </a:schemeClr>
            </a:solidFill>
            <a:effectLst/>
          </a:endParaRPr>
        </a:p>
      </dgm:t>
    </dgm:pt>
    <dgm:pt modelId="{E79A8E98-28F5-4646-8FC5-1EC6563FE0A6}" type="parTrans" cxnId="{02F524BE-3980-455F-AF06-FDDB70BF7FF2}">
      <dgm:prSet/>
      <dgm:spPr/>
      <dgm:t>
        <a:bodyPr/>
        <a:lstStyle/>
        <a:p>
          <a:endParaRPr lang="ru-RU"/>
        </a:p>
      </dgm:t>
    </dgm:pt>
    <dgm:pt modelId="{E67B57F8-9D2D-4C2B-9544-DB411CBB9E2B}" type="sibTrans" cxnId="{02F524BE-3980-455F-AF06-FDDB70BF7FF2}">
      <dgm:prSet/>
      <dgm:spPr/>
      <dgm:t>
        <a:bodyPr/>
        <a:lstStyle/>
        <a:p>
          <a:endParaRPr lang="ru-RU"/>
        </a:p>
      </dgm:t>
    </dgm:pt>
    <dgm:pt modelId="{FF078AEB-5A59-4D6E-A159-5528386B19FB}" type="pres">
      <dgm:prSet presAssocID="{9EDEB0DF-6070-4413-94EC-AFBB751C934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4A3886-F63D-41E4-806D-835110BD7BB5}" type="pres">
      <dgm:prSet presAssocID="{4FFFB0F9-F134-4DA6-A6D7-0EBA3464D67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71DB5-E768-479E-AAA6-B7C9B88E5CCB}" type="pres">
      <dgm:prSet presAssocID="{8F383602-F041-447B-AA74-F6F9E924A892}" presName="sibTrans" presStyleCnt="0"/>
      <dgm:spPr/>
    </dgm:pt>
    <dgm:pt modelId="{7D2D5B6C-ADBA-4375-9E8C-B98D1E883B05}" type="pres">
      <dgm:prSet presAssocID="{18D8F6D6-0D29-427C-BFA7-6D8B327DAD6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07D262-887F-4655-957A-AB37BEDCAAA9}" type="pres">
      <dgm:prSet presAssocID="{C7BA68C5-750C-4A60-8BE5-9FB5FD1F6B9C}" presName="sibTrans" presStyleCnt="0"/>
      <dgm:spPr/>
    </dgm:pt>
    <dgm:pt modelId="{9D07A67D-9FA9-4E5E-BBE7-860FE8513655}" type="pres">
      <dgm:prSet presAssocID="{0309D585-295C-4983-9A27-FCC6A5726C4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AE88C8-B7B4-44EE-B5D2-B1511D10D3B9}" type="pres">
      <dgm:prSet presAssocID="{4365DC48-5C23-4186-81DD-6815823C616C}" presName="sibTrans" presStyleCnt="0"/>
      <dgm:spPr/>
    </dgm:pt>
    <dgm:pt modelId="{85E52FBF-D271-477E-AC4D-71DD4A1940B6}" type="pres">
      <dgm:prSet presAssocID="{DFA481C2-8465-4DDA-BD78-E732F8D415A5}" presName="node" presStyleLbl="node1" presStyleIdx="3" presStyleCnt="5" custScaleX="139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E1BA45-D48F-42E6-932B-74686FAF49F7}" type="pres">
      <dgm:prSet presAssocID="{647F4E17-519B-4A6A-8CE8-E962C8DF7AF4}" presName="sibTrans" presStyleCnt="0"/>
      <dgm:spPr/>
    </dgm:pt>
    <dgm:pt modelId="{DD612F94-9D3F-4D1D-8408-CC22045D4C60}" type="pres">
      <dgm:prSet presAssocID="{597909CF-1862-4461-843B-56E94A34CFD3}" presName="node" presStyleLbl="node1" presStyleIdx="4" presStyleCnt="5" custScaleX="1426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31D9E0-BBE7-4C38-9722-200AB220DCE1}" srcId="{9EDEB0DF-6070-4413-94EC-AFBB751C934A}" destId="{0309D585-295C-4983-9A27-FCC6A5726C43}" srcOrd="2" destOrd="0" parTransId="{F0D147C4-BCBD-4396-A0F5-EF31E3110065}" sibTransId="{4365DC48-5C23-4186-81DD-6815823C616C}"/>
    <dgm:cxn modelId="{03C7C40D-1D34-4227-9DEE-DF8CD87C21EF}" type="presOf" srcId="{DFA481C2-8465-4DDA-BD78-E732F8D415A5}" destId="{85E52FBF-D271-477E-AC4D-71DD4A1940B6}" srcOrd="0" destOrd="0" presId="urn:microsoft.com/office/officeart/2005/8/layout/default"/>
    <dgm:cxn modelId="{FDAC7AFE-6A05-478F-B812-38A88B514782}" type="presOf" srcId="{4FFFB0F9-F134-4DA6-A6D7-0EBA3464D678}" destId="{F34A3886-F63D-41E4-806D-835110BD7BB5}" srcOrd="0" destOrd="0" presId="urn:microsoft.com/office/officeart/2005/8/layout/default"/>
    <dgm:cxn modelId="{02F524BE-3980-455F-AF06-FDDB70BF7FF2}" srcId="{9EDEB0DF-6070-4413-94EC-AFBB751C934A}" destId="{597909CF-1862-4461-843B-56E94A34CFD3}" srcOrd="4" destOrd="0" parTransId="{E79A8E98-28F5-4646-8FC5-1EC6563FE0A6}" sibTransId="{E67B57F8-9D2D-4C2B-9544-DB411CBB9E2B}"/>
    <dgm:cxn modelId="{08E70292-384E-4026-A956-12683BEF6877}" srcId="{9EDEB0DF-6070-4413-94EC-AFBB751C934A}" destId="{DFA481C2-8465-4DDA-BD78-E732F8D415A5}" srcOrd="3" destOrd="0" parTransId="{3048DFE2-1E0B-4A19-A481-2BAD836D7AFA}" sibTransId="{647F4E17-519B-4A6A-8CE8-E962C8DF7AF4}"/>
    <dgm:cxn modelId="{014C7B0A-F327-4622-B116-F92BA46F8D96}" srcId="{9EDEB0DF-6070-4413-94EC-AFBB751C934A}" destId="{4FFFB0F9-F134-4DA6-A6D7-0EBA3464D678}" srcOrd="0" destOrd="0" parTransId="{757D9D4E-C782-48C3-8078-75B180BB0506}" sibTransId="{8F383602-F041-447B-AA74-F6F9E924A892}"/>
    <dgm:cxn modelId="{ABE40764-75C9-4E47-AEFC-A798E8AAAA52}" type="presOf" srcId="{597909CF-1862-4461-843B-56E94A34CFD3}" destId="{DD612F94-9D3F-4D1D-8408-CC22045D4C60}" srcOrd="0" destOrd="0" presId="urn:microsoft.com/office/officeart/2005/8/layout/default"/>
    <dgm:cxn modelId="{BFE3CE98-6254-4C7D-A2D5-D3553C490667}" type="presOf" srcId="{18D8F6D6-0D29-427C-BFA7-6D8B327DAD67}" destId="{7D2D5B6C-ADBA-4375-9E8C-B98D1E883B05}" srcOrd="0" destOrd="0" presId="urn:microsoft.com/office/officeart/2005/8/layout/default"/>
    <dgm:cxn modelId="{C3799E28-3445-4F15-B6FF-45595D48822C}" type="presOf" srcId="{9EDEB0DF-6070-4413-94EC-AFBB751C934A}" destId="{FF078AEB-5A59-4D6E-A159-5528386B19FB}" srcOrd="0" destOrd="0" presId="urn:microsoft.com/office/officeart/2005/8/layout/default"/>
    <dgm:cxn modelId="{748374ED-6476-40CF-80A5-4FE728B68C2F}" srcId="{9EDEB0DF-6070-4413-94EC-AFBB751C934A}" destId="{18D8F6D6-0D29-427C-BFA7-6D8B327DAD67}" srcOrd="1" destOrd="0" parTransId="{F2F04193-A44F-4090-9426-06D21541829E}" sibTransId="{C7BA68C5-750C-4A60-8BE5-9FB5FD1F6B9C}"/>
    <dgm:cxn modelId="{6270C2F2-CA43-4EF6-A96E-864D8F98F5D4}" type="presOf" srcId="{0309D585-295C-4983-9A27-FCC6A5726C43}" destId="{9D07A67D-9FA9-4E5E-BBE7-860FE8513655}" srcOrd="0" destOrd="0" presId="urn:microsoft.com/office/officeart/2005/8/layout/default"/>
    <dgm:cxn modelId="{68BC8EC2-729E-4B89-98CC-CE8C6F00FF3D}" type="presParOf" srcId="{FF078AEB-5A59-4D6E-A159-5528386B19FB}" destId="{F34A3886-F63D-41E4-806D-835110BD7BB5}" srcOrd="0" destOrd="0" presId="urn:microsoft.com/office/officeart/2005/8/layout/default"/>
    <dgm:cxn modelId="{95010D11-A488-48F6-A3A4-67EF20263C5E}" type="presParOf" srcId="{FF078AEB-5A59-4D6E-A159-5528386B19FB}" destId="{14A71DB5-E768-479E-AAA6-B7C9B88E5CCB}" srcOrd="1" destOrd="0" presId="urn:microsoft.com/office/officeart/2005/8/layout/default"/>
    <dgm:cxn modelId="{114C39C3-7782-4F7C-A152-1F416502975A}" type="presParOf" srcId="{FF078AEB-5A59-4D6E-A159-5528386B19FB}" destId="{7D2D5B6C-ADBA-4375-9E8C-B98D1E883B05}" srcOrd="2" destOrd="0" presId="urn:microsoft.com/office/officeart/2005/8/layout/default"/>
    <dgm:cxn modelId="{865C6451-3A5E-4BDF-9C3B-80F5B5B79A97}" type="presParOf" srcId="{FF078AEB-5A59-4D6E-A159-5528386B19FB}" destId="{8D07D262-887F-4655-957A-AB37BEDCAAA9}" srcOrd="3" destOrd="0" presId="urn:microsoft.com/office/officeart/2005/8/layout/default"/>
    <dgm:cxn modelId="{ACCB76E1-BE84-4507-9866-682398B28FE7}" type="presParOf" srcId="{FF078AEB-5A59-4D6E-A159-5528386B19FB}" destId="{9D07A67D-9FA9-4E5E-BBE7-860FE8513655}" srcOrd="4" destOrd="0" presId="urn:microsoft.com/office/officeart/2005/8/layout/default"/>
    <dgm:cxn modelId="{731F0E10-A985-489F-A9E1-D6F9FE9E9430}" type="presParOf" srcId="{FF078AEB-5A59-4D6E-A159-5528386B19FB}" destId="{06AE88C8-B7B4-44EE-B5D2-B1511D10D3B9}" srcOrd="5" destOrd="0" presId="urn:microsoft.com/office/officeart/2005/8/layout/default"/>
    <dgm:cxn modelId="{3A901BEC-85D4-4100-806A-EFA863177952}" type="presParOf" srcId="{FF078AEB-5A59-4D6E-A159-5528386B19FB}" destId="{85E52FBF-D271-477E-AC4D-71DD4A1940B6}" srcOrd="6" destOrd="0" presId="urn:microsoft.com/office/officeart/2005/8/layout/default"/>
    <dgm:cxn modelId="{B6D3B2F5-C051-4BED-BADA-18696C41DA13}" type="presParOf" srcId="{FF078AEB-5A59-4D6E-A159-5528386B19FB}" destId="{0AE1BA45-D48F-42E6-932B-74686FAF49F7}" srcOrd="7" destOrd="0" presId="urn:microsoft.com/office/officeart/2005/8/layout/default"/>
    <dgm:cxn modelId="{1B658D6C-012A-45C9-A89D-E4CD12054A15}" type="presParOf" srcId="{FF078AEB-5A59-4D6E-A159-5528386B19FB}" destId="{DD612F94-9D3F-4D1D-8408-CC22045D4C6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765C1EA-B1CE-48D0-AEF2-1DF25D6628E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EA478E-995A-4283-9DED-E7AE881EE406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Начните с учета. Сегодня же вечером запишите или надиктуйте все сегодняшние траты</a:t>
          </a:r>
          <a:endParaRPr lang="ru-RU" dirty="0">
            <a:solidFill>
              <a:schemeClr val="accent2">
                <a:lumMod val="50000"/>
              </a:schemeClr>
            </a:solidFill>
          </a:endParaRPr>
        </a:p>
      </dgm:t>
    </dgm:pt>
    <dgm:pt modelId="{17B4D475-052D-423A-B4C1-ECD0AB315FC6}" type="parTrans" cxnId="{4704DB6B-619B-432D-A182-C105B127447D}">
      <dgm:prSet/>
      <dgm:spPr/>
      <dgm:t>
        <a:bodyPr/>
        <a:lstStyle/>
        <a:p>
          <a:endParaRPr lang="ru-RU"/>
        </a:p>
      </dgm:t>
    </dgm:pt>
    <dgm:pt modelId="{F4568BA4-353E-4725-B952-12FBDD274B27}" type="sibTrans" cxnId="{4704DB6B-619B-432D-A182-C105B127447D}">
      <dgm:prSet/>
      <dgm:spPr>
        <a:solidFill>
          <a:schemeClr val="accent2">
            <a:lumMod val="5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BB179819-830A-4D2C-AE8D-8DE1A60CF40D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Спланируйте бюджет на следующий месяц, используя приблизительное правило 70/20/10</a:t>
          </a:r>
          <a:endParaRPr lang="ru-RU" dirty="0">
            <a:solidFill>
              <a:schemeClr val="accent2">
                <a:lumMod val="50000"/>
              </a:schemeClr>
            </a:solidFill>
          </a:endParaRPr>
        </a:p>
      </dgm:t>
    </dgm:pt>
    <dgm:pt modelId="{77F230DC-A28E-46D1-8E7E-14550CBC44D9}" type="parTrans" cxnId="{5182C346-09A5-4370-98B1-0838A3746FC6}">
      <dgm:prSet/>
      <dgm:spPr/>
      <dgm:t>
        <a:bodyPr/>
        <a:lstStyle/>
        <a:p>
          <a:endParaRPr lang="ru-RU"/>
        </a:p>
      </dgm:t>
    </dgm:pt>
    <dgm:pt modelId="{813290DE-76E9-4F40-9349-865591F84A85}" type="sibTrans" cxnId="{5182C346-09A5-4370-98B1-0838A3746FC6}">
      <dgm:prSet/>
      <dgm:spPr>
        <a:solidFill>
          <a:schemeClr val="accent2">
            <a:lumMod val="5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7F906D14-F560-427A-9570-744C7732B1F8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Откройте отдельную "копилку" для своей подушки безопасности (отдельная карта или конверт). Положите туда первую небольшую сумму</a:t>
          </a:r>
          <a:endParaRPr lang="ru-RU" dirty="0">
            <a:solidFill>
              <a:schemeClr val="accent2">
                <a:lumMod val="50000"/>
              </a:schemeClr>
            </a:solidFill>
          </a:endParaRPr>
        </a:p>
      </dgm:t>
    </dgm:pt>
    <dgm:pt modelId="{80D3C33F-DFB5-4AB4-995E-E22E32A8FD6E}" type="parTrans" cxnId="{FC7645BF-5B0F-4187-B776-67A7B4A9B0B9}">
      <dgm:prSet/>
      <dgm:spPr/>
      <dgm:t>
        <a:bodyPr/>
        <a:lstStyle/>
        <a:p>
          <a:endParaRPr lang="ru-RU"/>
        </a:p>
      </dgm:t>
    </dgm:pt>
    <dgm:pt modelId="{230CD239-71B6-4766-8F14-2614AE6A3C47}" type="sibTrans" cxnId="{FC7645BF-5B0F-4187-B776-67A7B4A9B0B9}">
      <dgm:prSet/>
      <dgm:spPr>
        <a:solidFill>
          <a:schemeClr val="accent2">
            <a:lumMod val="5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F8B6C4E4-C56C-4883-9EC2-1D7843A0238D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Проверьте, все ли льготы и субсидии вы оформили</a:t>
          </a:r>
          <a:endParaRPr lang="ru-RU" dirty="0">
            <a:solidFill>
              <a:schemeClr val="accent2">
                <a:lumMod val="50000"/>
              </a:schemeClr>
            </a:solidFill>
          </a:endParaRPr>
        </a:p>
      </dgm:t>
    </dgm:pt>
    <dgm:pt modelId="{76054816-4AC5-4330-B67D-5541E2E0940E}" type="parTrans" cxnId="{6A37AEDD-8115-4C0D-AC3F-0902F3BAEE86}">
      <dgm:prSet/>
      <dgm:spPr/>
      <dgm:t>
        <a:bodyPr/>
        <a:lstStyle/>
        <a:p>
          <a:endParaRPr lang="ru-RU"/>
        </a:p>
      </dgm:t>
    </dgm:pt>
    <dgm:pt modelId="{F97DA425-C54F-4115-AD4A-773C5F5A7473}" type="sibTrans" cxnId="{6A37AEDD-8115-4C0D-AC3F-0902F3BAEE86}">
      <dgm:prSet/>
      <dgm:spPr>
        <a:solidFill>
          <a:schemeClr val="accent2">
            <a:lumMod val="5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6C794AE6-5DA4-4374-BEDD-0609B95E3118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b="0" i="0" dirty="0" smtClean="0">
              <a:solidFill>
                <a:schemeClr val="accent3">
                  <a:lumMod val="75000"/>
                </a:schemeClr>
              </a:solidFill>
              <a:latin typeface="Bahnschrift Condensed" pitchFamily="34" charset="0"/>
            </a:rPr>
            <a:t>Помните:</a:t>
          </a:r>
          <a:r>
            <a:rPr lang="ru-RU" b="0" i="0" dirty="0" smtClean="0">
              <a:solidFill>
                <a:schemeClr val="tx2">
                  <a:lumMod val="50000"/>
                </a:schemeClr>
              </a:solidFill>
              <a:latin typeface="Bahnschrift Condensed" pitchFamily="34" charset="0"/>
            </a:rPr>
            <a:t>  </a:t>
          </a:r>
          <a:r>
            <a:rPr lang="ru-RU" b="0" i="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ваша финансовая безопасность начинается с маленьких, но регулярных шагов. Вы можете это сделать!</a:t>
          </a:r>
          <a:endParaRPr lang="ru-RU" b="0" i="0" dirty="0">
            <a:solidFill>
              <a:schemeClr val="accent2">
                <a:lumMod val="50000"/>
              </a:schemeClr>
            </a:solidFill>
          </a:endParaRPr>
        </a:p>
      </dgm:t>
    </dgm:pt>
    <dgm:pt modelId="{09921D00-C839-4AAF-B09E-13699FA83F2D}" type="parTrans" cxnId="{A3430645-4A28-4D2C-9208-166C951490D2}">
      <dgm:prSet/>
      <dgm:spPr/>
      <dgm:t>
        <a:bodyPr/>
        <a:lstStyle/>
        <a:p>
          <a:endParaRPr lang="ru-RU"/>
        </a:p>
      </dgm:t>
    </dgm:pt>
    <dgm:pt modelId="{42CC638D-B177-4572-B5DA-F28D93D17926}" type="sibTrans" cxnId="{A3430645-4A28-4D2C-9208-166C951490D2}">
      <dgm:prSet/>
      <dgm:spPr/>
      <dgm:t>
        <a:bodyPr/>
        <a:lstStyle/>
        <a:p>
          <a:endParaRPr lang="ru-RU"/>
        </a:p>
      </dgm:t>
    </dgm:pt>
    <dgm:pt modelId="{D08BFF3D-7C26-4A76-BB3D-01FAEF59FB04}" type="pres">
      <dgm:prSet presAssocID="{0765C1EA-B1CE-48D0-AEF2-1DF25D6628E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266E02-F998-42B3-B481-7EB72181B066}" type="pres">
      <dgm:prSet presAssocID="{0765C1EA-B1CE-48D0-AEF2-1DF25D6628EA}" presName="dummyMaxCanvas" presStyleCnt="0">
        <dgm:presLayoutVars/>
      </dgm:prSet>
      <dgm:spPr/>
    </dgm:pt>
    <dgm:pt modelId="{D33AC3FF-10E0-4841-8598-613F5B928235}" type="pres">
      <dgm:prSet presAssocID="{0765C1EA-B1CE-48D0-AEF2-1DF25D6628EA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68328-5BCF-407C-BC6F-B5E26CE733E8}" type="pres">
      <dgm:prSet presAssocID="{0765C1EA-B1CE-48D0-AEF2-1DF25D6628E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EA77D-B6EE-4041-8611-0A3890650670}" type="pres">
      <dgm:prSet presAssocID="{0765C1EA-B1CE-48D0-AEF2-1DF25D6628E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30DC1-F5CF-4BC0-A43C-C7D93C692EFF}" type="pres">
      <dgm:prSet presAssocID="{0765C1EA-B1CE-48D0-AEF2-1DF25D6628E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646FFA-8917-4F48-9040-4A57701D53F6}" type="pres">
      <dgm:prSet presAssocID="{0765C1EA-B1CE-48D0-AEF2-1DF25D6628E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5B8CE5-5076-4BBF-AD2F-EF3BE6063D19}" type="pres">
      <dgm:prSet presAssocID="{0765C1EA-B1CE-48D0-AEF2-1DF25D6628E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C81DB-F1C7-490D-98B7-8BF90A031FCF}" type="pres">
      <dgm:prSet presAssocID="{0765C1EA-B1CE-48D0-AEF2-1DF25D6628E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447739-1392-4BBD-9BD0-9A16A5372169}" type="pres">
      <dgm:prSet presAssocID="{0765C1EA-B1CE-48D0-AEF2-1DF25D6628E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183688-F113-4E33-9C5F-A84F1F11F897}" type="pres">
      <dgm:prSet presAssocID="{0765C1EA-B1CE-48D0-AEF2-1DF25D6628E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A4B4F-357B-4A7D-B37D-6EE360EBA1A2}" type="pres">
      <dgm:prSet presAssocID="{0765C1EA-B1CE-48D0-AEF2-1DF25D6628E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09EFCD-1592-41E3-884D-DA3EF5CC96B5}" type="pres">
      <dgm:prSet presAssocID="{0765C1EA-B1CE-48D0-AEF2-1DF25D6628E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3F0F87-97E6-4130-8513-F897EABF3797}" type="pres">
      <dgm:prSet presAssocID="{0765C1EA-B1CE-48D0-AEF2-1DF25D6628E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B63953-B60C-4063-8836-D64B38EF9872}" type="pres">
      <dgm:prSet presAssocID="{0765C1EA-B1CE-48D0-AEF2-1DF25D6628E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6E7F1B-7B20-41F9-978B-681C0C8AB8B3}" type="pres">
      <dgm:prSet presAssocID="{0765C1EA-B1CE-48D0-AEF2-1DF25D6628E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D693DA-5921-4B41-902F-BAF8B6684C38}" type="presOf" srcId="{08EA478E-995A-4283-9DED-E7AE881EE406}" destId="{3D4A4B4F-357B-4A7D-B37D-6EE360EBA1A2}" srcOrd="1" destOrd="0" presId="urn:microsoft.com/office/officeart/2005/8/layout/vProcess5"/>
    <dgm:cxn modelId="{C925D656-6865-4C4C-BAAE-9F8E8D55B65B}" type="presOf" srcId="{F8B6C4E4-C56C-4883-9EC2-1D7843A0238D}" destId="{04B63953-B60C-4063-8836-D64B38EF9872}" srcOrd="1" destOrd="0" presId="urn:microsoft.com/office/officeart/2005/8/layout/vProcess5"/>
    <dgm:cxn modelId="{9E71EEDA-9CC6-4249-B3AB-24FD1F40686E}" type="presOf" srcId="{7F906D14-F560-427A-9570-744C7732B1F8}" destId="{604EA77D-B6EE-4041-8611-0A3890650670}" srcOrd="0" destOrd="0" presId="urn:microsoft.com/office/officeart/2005/8/layout/vProcess5"/>
    <dgm:cxn modelId="{A3430645-4A28-4D2C-9208-166C951490D2}" srcId="{0765C1EA-B1CE-48D0-AEF2-1DF25D6628EA}" destId="{6C794AE6-5DA4-4374-BEDD-0609B95E3118}" srcOrd="4" destOrd="0" parTransId="{09921D00-C839-4AAF-B09E-13699FA83F2D}" sibTransId="{42CC638D-B177-4572-B5DA-F28D93D17926}"/>
    <dgm:cxn modelId="{D86A569A-045D-4764-8214-6D6F38565D9A}" type="presOf" srcId="{08EA478E-995A-4283-9DED-E7AE881EE406}" destId="{D33AC3FF-10E0-4841-8598-613F5B928235}" srcOrd="0" destOrd="0" presId="urn:microsoft.com/office/officeart/2005/8/layout/vProcess5"/>
    <dgm:cxn modelId="{FC7645BF-5B0F-4187-B776-67A7B4A9B0B9}" srcId="{0765C1EA-B1CE-48D0-AEF2-1DF25D6628EA}" destId="{7F906D14-F560-427A-9570-744C7732B1F8}" srcOrd="2" destOrd="0" parTransId="{80D3C33F-DFB5-4AB4-995E-E22E32A8FD6E}" sibTransId="{230CD239-71B6-4766-8F14-2614AE6A3C47}"/>
    <dgm:cxn modelId="{6A37AEDD-8115-4C0D-AC3F-0902F3BAEE86}" srcId="{0765C1EA-B1CE-48D0-AEF2-1DF25D6628EA}" destId="{F8B6C4E4-C56C-4883-9EC2-1D7843A0238D}" srcOrd="3" destOrd="0" parTransId="{76054816-4AC5-4330-B67D-5541E2E0940E}" sibTransId="{F97DA425-C54F-4115-AD4A-773C5F5A7473}"/>
    <dgm:cxn modelId="{E44C0328-3C4A-41DC-A291-18B67A11A653}" type="presOf" srcId="{6C794AE6-5DA4-4374-BEDD-0609B95E3118}" destId="{98646FFA-8917-4F48-9040-4A57701D53F6}" srcOrd="0" destOrd="0" presId="urn:microsoft.com/office/officeart/2005/8/layout/vProcess5"/>
    <dgm:cxn modelId="{4704DB6B-619B-432D-A182-C105B127447D}" srcId="{0765C1EA-B1CE-48D0-AEF2-1DF25D6628EA}" destId="{08EA478E-995A-4283-9DED-E7AE881EE406}" srcOrd="0" destOrd="0" parTransId="{17B4D475-052D-423A-B4C1-ECD0AB315FC6}" sibTransId="{F4568BA4-353E-4725-B952-12FBDD274B27}"/>
    <dgm:cxn modelId="{6A647C48-EE56-4693-9559-0EA5CF0F1709}" type="presOf" srcId="{F97DA425-C54F-4115-AD4A-773C5F5A7473}" destId="{B9183688-F113-4E33-9C5F-A84F1F11F897}" srcOrd="0" destOrd="0" presId="urn:microsoft.com/office/officeart/2005/8/layout/vProcess5"/>
    <dgm:cxn modelId="{1D0C691D-34E4-44F2-9074-F371DCDC6B4B}" type="presOf" srcId="{F8B6C4E4-C56C-4883-9EC2-1D7843A0238D}" destId="{0BD30DC1-F5CF-4BC0-A43C-C7D93C692EFF}" srcOrd="0" destOrd="0" presId="urn:microsoft.com/office/officeart/2005/8/layout/vProcess5"/>
    <dgm:cxn modelId="{96B3FF73-5D38-46C0-AFE9-3E7D7BA73FDB}" type="presOf" srcId="{6C794AE6-5DA4-4374-BEDD-0609B95E3118}" destId="{9C6E7F1B-7B20-41F9-978B-681C0C8AB8B3}" srcOrd="1" destOrd="0" presId="urn:microsoft.com/office/officeart/2005/8/layout/vProcess5"/>
    <dgm:cxn modelId="{5182C346-09A5-4370-98B1-0838A3746FC6}" srcId="{0765C1EA-B1CE-48D0-AEF2-1DF25D6628EA}" destId="{BB179819-830A-4D2C-AE8D-8DE1A60CF40D}" srcOrd="1" destOrd="0" parTransId="{77F230DC-A28E-46D1-8E7E-14550CBC44D9}" sibTransId="{813290DE-76E9-4F40-9349-865591F84A85}"/>
    <dgm:cxn modelId="{4C376FD1-9E8F-43CB-9CD9-F986292BFA2E}" type="presOf" srcId="{BB179819-830A-4D2C-AE8D-8DE1A60CF40D}" destId="{A609EFCD-1592-41E3-884D-DA3EF5CC96B5}" srcOrd="1" destOrd="0" presId="urn:microsoft.com/office/officeart/2005/8/layout/vProcess5"/>
    <dgm:cxn modelId="{11218630-358E-4C15-83D2-B0DAF9DBF71D}" type="presOf" srcId="{7F906D14-F560-427A-9570-744C7732B1F8}" destId="{4F3F0F87-97E6-4130-8513-F897EABF3797}" srcOrd="1" destOrd="0" presId="urn:microsoft.com/office/officeart/2005/8/layout/vProcess5"/>
    <dgm:cxn modelId="{B5074456-08C3-4F91-BF6C-859B94ECC890}" type="presOf" srcId="{813290DE-76E9-4F40-9349-865591F84A85}" destId="{875C81DB-F1C7-490D-98B7-8BF90A031FCF}" srcOrd="0" destOrd="0" presId="urn:microsoft.com/office/officeart/2005/8/layout/vProcess5"/>
    <dgm:cxn modelId="{75FC90FD-E523-4200-A34F-8D452A5E15E4}" type="presOf" srcId="{230CD239-71B6-4766-8F14-2614AE6A3C47}" destId="{70447739-1392-4BBD-9BD0-9A16A5372169}" srcOrd="0" destOrd="0" presId="urn:microsoft.com/office/officeart/2005/8/layout/vProcess5"/>
    <dgm:cxn modelId="{1011AD8F-8E02-45E9-87FD-89440CCA3A3B}" type="presOf" srcId="{F4568BA4-353E-4725-B952-12FBDD274B27}" destId="{C35B8CE5-5076-4BBF-AD2F-EF3BE6063D19}" srcOrd="0" destOrd="0" presId="urn:microsoft.com/office/officeart/2005/8/layout/vProcess5"/>
    <dgm:cxn modelId="{1D7EF887-4455-441B-898C-B4CE1D486474}" type="presOf" srcId="{0765C1EA-B1CE-48D0-AEF2-1DF25D6628EA}" destId="{D08BFF3D-7C26-4A76-BB3D-01FAEF59FB04}" srcOrd="0" destOrd="0" presId="urn:microsoft.com/office/officeart/2005/8/layout/vProcess5"/>
    <dgm:cxn modelId="{4453CDBF-CC08-4FEC-9403-4520932CE909}" type="presOf" srcId="{BB179819-830A-4D2C-AE8D-8DE1A60CF40D}" destId="{60B68328-5BCF-407C-BC6F-B5E26CE733E8}" srcOrd="0" destOrd="0" presId="urn:microsoft.com/office/officeart/2005/8/layout/vProcess5"/>
    <dgm:cxn modelId="{CCEFBA01-D8BF-4E26-8A41-58F223E4E4D5}" type="presParOf" srcId="{D08BFF3D-7C26-4A76-BB3D-01FAEF59FB04}" destId="{E3266E02-F998-42B3-B481-7EB72181B066}" srcOrd="0" destOrd="0" presId="urn:microsoft.com/office/officeart/2005/8/layout/vProcess5"/>
    <dgm:cxn modelId="{5B41FCDD-21F7-4BCE-A29E-55DBC8A69CCD}" type="presParOf" srcId="{D08BFF3D-7C26-4A76-BB3D-01FAEF59FB04}" destId="{D33AC3FF-10E0-4841-8598-613F5B928235}" srcOrd="1" destOrd="0" presId="urn:microsoft.com/office/officeart/2005/8/layout/vProcess5"/>
    <dgm:cxn modelId="{A90C1CF8-2F17-4A19-A7B7-69B61C8ABE26}" type="presParOf" srcId="{D08BFF3D-7C26-4A76-BB3D-01FAEF59FB04}" destId="{60B68328-5BCF-407C-BC6F-B5E26CE733E8}" srcOrd="2" destOrd="0" presId="urn:microsoft.com/office/officeart/2005/8/layout/vProcess5"/>
    <dgm:cxn modelId="{D1213A4F-348F-44CD-B8D6-0FA266EA3F94}" type="presParOf" srcId="{D08BFF3D-7C26-4A76-BB3D-01FAEF59FB04}" destId="{604EA77D-B6EE-4041-8611-0A3890650670}" srcOrd="3" destOrd="0" presId="urn:microsoft.com/office/officeart/2005/8/layout/vProcess5"/>
    <dgm:cxn modelId="{D6D33B5B-C62B-4C66-AD0A-839C49846CBE}" type="presParOf" srcId="{D08BFF3D-7C26-4A76-BB3D-01FAEF59FB04}" destId="{0BD30DC1-F5CF-4BC0-A43C-C7D93C692EFF}" srcOrd="4" destOrd="0" presId="urn:microsoft.com/office/officeart/2005/8/layout/vProcess5"/>
    <dgm:cxn modelId="{D17D7FA6-E2AC-4FB1-965A-E0D9BD3351BF}" type="presParOf" srcId="{D08BFF3D-7C26-4A76-BB3D-01FAEF59FB04}" destId="{98646FFA-8917-4F48-9040-4A57701D53F6}" srcOrd="5" destOrd="0" presId="urn:microsoft.com/office/officeart/2005/8/layout/vProcess5"/>
    <dgm:cxn modelId="{67389FAF-8A68-4BF3-B761-0860AB056F3D}" type="presParOf" srcId="{D08BFF3D-7C26-4A76-BB3D-01FAEF59FB04}" destId="{C35B8CE5-5076-4BBF-AD2F-EF3BE6063D19}" srcOrd="6" destOrd="0" presId="urn:microsoft.com/office/officeart/2005/8/layout/vProcess5"/>
    <dgm:cxn modelId="{433F4FF1-C3F1-4CFF-97F9-771E078C41A9}" type="presParOf" srcId="{D08BFF3D-7C26-4A76-BB3D-01FAEF59FB04}" destId="{875C81DB-F1C7-490D-98B7-8BF90A031FCF}" srcOrd="7" destOrd="0" presId="urn:microsoft.com/office/officeart/2005/8/layout/vProcess5"/>
    <dgm:cxn modelId="{E7D632AA-B0E5-43B7-B803-95E6733B1C3C}" type="presParOf" srcId="{D08BFF3D-7C26-4A76-BB3D-01FAEF59FB04}" destId="{70447739-1392-4BBD-9BD0-9A16A5372169}" srcOrd="8" destOrd="0" presId="urn:microsoft.com/office/officeart/2005/8/layout/vProcess5"/>
    <dgm:cxn modelId="{FFCF3BD5-0668-40B0-939C-AFA95387ABAA}" type="presParOf" srcId="{D08BFF3D-7C26-4A76-BB3D-01FAEF59FB04}" destId="{B9183688-F113-4E33-9C5F-A84F1F11F897}" srcOrd="9" destOrd="0" presId="urn:microsoft.com/office/officeart/2005/8/layout/vProcess5"/>
    <dgm:cxn modelId="{621795BD-F6F4-4332-BBF5-78D9EBCB8376}" type="presParOf" srcId="{D08BFF3D-7C26-4A76-BB3D-01FAEF59FB04}" destId="{3D4A4B4F-357B-4A7D-B37D-6EE360EBA1A2}" srcOrd="10" destOrd="0" presId="urn:microsoft.com/office/officeart/2005/8/layout/vProcess5"/>
    <dgm:cxn modelId="{1761552C-4A0C-4427-8A74-94BCB150E387}" type="presParOf" srcId="{D08BFF3D-7C26-4A76-BB3D-01FAEF59FB04}" destId="{A609EFCD-1592-41E3-884D-DA3EF5CC96B5}" srcOrd="11" destOrd="0" presId="urn:microsoft.com/office/officeart/2005/8/layout/vProcess5"/>
    <dgm:cxn modelId="{46E9884E-73C8-4C79-9C8C-AF51C677F246}" type="presParOf" srcId="{D08BFF3D-7C26-4A76-BB3D-01FAEF59FB04}" destId="{4F3F0F87-97E6-4130-8513-F897EABF3797}" srcOrd="12" destOrd="0" presId="urn:microsoft.com/office/officeart/2005/8/layout/vProcess5"/>
    <dgm:cxn modelId="{C2ED8FCA-5D37-4720-88F9-70AD0BC47847}" type="presParOf" srcId="{D08BFF3D-7C26-4A76-BB3D-01FAEF59FB04}" destId="{04B63953-B60C-4063-8836-D64B38EF9872}" srcOrd="13" destOrd="0" presId="urn:microsoft.com/office/officeart/2005/8/layout/vProcess5"/>
    <dgm:cxn modelId="{0FE433B4-765A-4701-BB9D-414D963F99DA}" type="presParOf" srcId="{D08BFF3D-7C26-4A76-BB3D-01FAEF59FB04}" destId="{9C6E7F1B-7B20-41F9-978B-681C0C8AB8B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765C1EA-B1CE-48D0-AEF2-1DF25D6628E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EA478E-995A-4283-9DED-E7AE881EE406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3">
                  <a:lumMod val="75000"/>
                </a:schemeClr>
              </a:solidFill>
              <a:latin typeface="Bahnschrift Condensed" pitchFamily="34" charset="0"/>
            </a:rPr>
            <a:t>Регулярное получение льгот и субсидий </a:t>
          </a:r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— это прямая экономия ваших денег и увеличение реального дохода</a:t>
          </a:r>
          <a:endParaRPr lang="ru-RU" dirty="0">
            <a:solidFill>
              <a:schemeClr val="accent2">
                <a:lumMod val="50000"/>
              </a:schemeClr>
            </a:solidFill>
          </a:endParaRPr>
        </a:p>
      </dgm:t>
    </dgm:pt>
    <dgm:pt modelId="{17B4D475-052D-423A-B4C1-ECD0AB315FC6}" type="parTrans" cxnId="{4704DB6B-619B-432D-A182-C105B127447D}">
      <dgm:prSet/>
      <dgm:spPr/>
      <dgm:t>
        <a:bodyPr/>
        <a:lstStyle/>
        <a:p>
          <a:endParaRPr lang="ru-RU"/>
        </a:p>
      </dgm:t>
    </dgm:pt>
    <dgm:pt modelId="{F4568BA4-353E-4725-B952-12FBDD274B27}" type="sibTrans" cxnId="{4704DB6B-619B-432D-A182-C105B127447D}">
      <dgm:prSet/>
      <dgm:spPr>
        <a:solidFill>
          <a:schemeClr val="accent2">
            <a:lumMod val="5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BB179819-830A-4D2C-AE8D-8DE1A60CF40D}">
      <dgm:prSet phldrT="[Текст]"/>
      <dgm:spPr>
        <a:solidFill>
          <a:schemeClr val="bg2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accent3">
                  <a:lumMod val="75000"/>
                </a:schemeClr>
              </a:solidFill>
              <a:latin typeface="Bahnschrift Condensed" pitchFamily="34" charset="0"/>
            </a:rPr>
            <a:t>Потратьте время на их оформление </a:t>
          </a:r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— это одна из лучших финансовых инвестиций, которую вы можете сделать</a:t>
          </a:r>
          <a:endParaRPr lang="ru-RU" dirty="0">
            <a:solidFill>
              <a:schemeClr val="accent2">
                <a:lumMod val="50000"/>
              </a:schemeClr>
            </a:solidFill>
          </a:endParaRPr>
        </a:p>
      </dgm:t>
    </dgm:pt>
    <dgm:pt modelId="{77F230DC-A28E-46D1-8E7E-14550CBC44D9}" type="parTrans" cxnId="{5182C346-09A5-4370-98B1-0838A3746FC6}">
      <dgm:prSet/>
      <dgm:spPr/>
      <dgm:t>
        <a:bodyPr/>
        <a:lstStyle/>
        <a:p>
          <a:endParaRPr lang="ru-RU"/>
        </a:p>
      </dgm:t>
    </dgm:pt>
    <dgm:pt modelId="{813290DE-76E9-4F40-9349-865591F84A85}" type="sibTrans" cxnId="{5182C346-09A5-4370-98B1-0838A3746FC6}">
      <dgm:prSet/>
      <dgm:spPr>
        <a:solidFill>
          <a:schemeClr val="accent2">
            <a:lumMod val="5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D08BFF3D-7C26-4A76-BB3D-01FAEF59FB04}" type="pres">
      <dgm:prSet presAssocID="{0765C1EA-B1CE-48D0-AEF2-1DF25D6628E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266E02-F998-42B3-B481-7EB72181B066}" type="pres">
      <dgm:prSet presAssocID="{0765C1EA-B1CE-48D0-AEF2-1DF25D6628EA}" presName="dummyMaxCanvas" presStyleCnt="0">
        <dgm:presLayoutVars/>
      </dgm:prSet>
      <dgm:spPr/>
    </dgm:pt>
    <dgm:pt modelId="{674BB613-01F7-4C52-9C41-C82A904030E2}" type="pres">
      <dgm:prSet presAssocID="{0765C1EA-B1CE-48D0-AEF2-1DF25D6628EA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FC7C5A-9CEB-4C72-9AE1-9DC29E99291D}" type="pres">
      <dgm:prSet presAssocID="{0765C1EA-B1CE-48D0-AEF2-1DF25D6628EA}" presName="TwoNodes_2" presStyleLbl="node1" presStyleIdx="1" presStyleCnt="2" custScaleX="100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50808E-FDC0-45D7-8444-3FCB13C12D97}" type="pres">
      <dgm:prSet presAssocID="{0765C1EA-B1CE-48D0-AEF2-1DF25D6628EA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DE12ED-2A10-4380-A4BB-455955444EFA}" type="pres">
      <dgm:prSet presAssocID="{0765C1EA-B1CE-48D0-AEF2-1DF25D6628EA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D35078-4EB8-4453-A606-748A67F9B2C3}" type="pres">
      <dgm:prSet presAssocID="{0765C1EA-B1CE-48D0-AEF2-1DF25D6628EA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406820-FE28-471F-A07C-2790CF0932DA}" type="presOf" srcId="{F4568BA4-353E-4725-B952-12FBDD274B27}" destId="{3F50808E-FDC0-45D7-8444-3FCB13C12D97}" srcOrd="0" destOrd="0" presId="urn:microsoft.com/office/officeart/2005/8/layout/vProcess5"/>
    <dgm:cxn modelId="{41EE1FF4-7516-43FF-BB5A-688D0FE7770B}" type="presOf" srcId="{08EA478E-995A-4283-9DED-E7AE881EE406}" destId="{674BB613-01F7-4C52-9C41-C82A904030E2}" srcOrd="0" destOrd="0" presId="urn:microsoft.com/office/officeart/2005/8/layout/vProcess5"/>
    <dgm:cxn modelId="{FACE42DA-D70A-4692-9B2B-7E341459E34A}" type="presOf" srcId="{BB179819-830A-4D2C-AE8D-8DE1A60CF40D}" destId="{68D35078-4EB8-4453-A606-748A67F9B2C3}" srcOrd="1" destOrd="0" presId="urn:microsoft.com/office/officeart/2005/8/layout/vProcess5"/>
    <dgm:cxn modelId="{1DDD0258-1786-4DAA-B010-7F0ECEF13DC0}" type="presOf" srcId="{08EA478E-995A-4283-9DED-E7AE881EE406}" destId="{FDDE12ED-2A10-4380-A4BB-455955444EFA}" srcOrd="1" destOrd="0" presId="urn:microsoft.com/office/officeart/2005/8/layout/vProcess5"/>
    <dgm:cxn modelId="{4704DB6B-619B-432D-A182-C105B127447D}" srcId="{0765C1EA-B1CE-48D0-AEF2-1DF25D6628EA}" destId="{08EA478E-995A-4283-9DED-E7AE881EE406}" srcOrd="0" destOrd="0" parTransId="{17B4D475-052D-423A-B4C1-ECD0AB315FC6}" sibTransId="{F4568BA4-353E-4725-B952-12FBDD274B27}"/>
    <dgm:cxn modelId="{93DDAE83-9071-4F6E-B514-072A3B0A8D16}" type="presOf" srcId="{0765C1EA-B1CE-48D0-AEF2-1DF25D6628EA}" destId="{D08BFF3D-7C26-4A76-BB3D-01FAEF59FB04}" srcOrd="0" destOrd="0" presId="urn:microsoft.com/office/officeart/2005/8/layout/vProcess5"/>
    <dgm:cxn modelId="{5182C346-09A5-4370-98B1-0838A3746FC6}" srcId="{0765C1EA-B1CE-48D0-AEF2-1DF25D6628EA}" destId="{BB179819-830A-4D2C-AE8D-8DE1A60CF40D}" srcOrd="1" destOrd="0" parTransId="{77F230DC-A28E-46D1-8E7E-14550CBC44D9}" sibTransId="{813290DE-76E9-4F40-9349-865591F84A85}"/>
    <dgm:cxn modelId="{A8D77B52-572E-4B7C-8474-B9816DC15B82}" type="presOf" srcId="{BB179819-830A-4D2C-AE8D-8DE1A60CF40D}" destId="{F1FC7C5A-9CEB-4C72-9AE1-9DC29E99291D}" srcOrd="0" destOrd="0" presId="urn:microsoft.com/office/officeart/2005/8/layout/vProcess5"/>
    <dgm:cxn modelId="{FFA078E0-B337-4C2B-AFE9-9F80F6180B08}" type="presParOf" srcId="{D08BFF3D-7C26-4A76-BB3D-01FAEF59FB04}" destId="{E3266E02-F998-42B3-B481-7EB72181B066}" srcOrd="0" destOrd="0" presId="urn:microsoft.com/office/officeart/2005/8/layout/vProcess5"/>
    <dgm:cxn modelId="{B46AC258-0692-4D38-9897-308DA7F89851}" type="presParOf" srcId="{D08BFF3D-7C26-4A76-BB3D-01FAEF59FB04}" destId="{674BB613-01F7-4C52-9C41-C82A904030E2}" srcOrd="1" destOrd="0" presId="urn:microsoft.com/office/officeart/2005/8/layout/vProcess5"/>
    <dgm:cxn modelId="{662484AA-97A1-4B31-8ABD-73F6E469BD1B}" type="presParOf" srcId="{D08BFF3D-7C26-4A76-BB3D-01FAEF59FB04}" destId="{F1FC7C5A-9CEB-4C72-9AE1-9DC29E99291D}" srcOrd="2" destOrd="0" presId="urn:microsoft.com/office/officeart/2005/8/layout/vProcess5"/>
    <dgm:cxn modelId="{84E36E03-0B52-4685-A364-B95EE5096F10}" type="presParOf" srcId="{D08BFF3D-7C26-4A76-BB3D-01FAEF59FB04}" destId="{3F50808E-FDC0-45D7-8444-3FCB13C12D97}" srcOrd="3" destOrd="0" presId="urn:microsoft.com/office/officeart/2005/8/layout/vProcess5"/>
    <dgm:cxn modelId="{3E8A5469-4D55-44D0-8DB9-E8420CB0FAE0}" type="presParOf" srcId="{D08BFF3D-7C26-4A76-BB3D-01FAEF59FB04}" destId="{FDDE12ED-2A10-4380-A4BB-455955444EFA}" srcOrd="4" destOrd="0" presId="urn:microsoft.com/office/officeart/2005/8/layout/vProcess5"/>
    <dgm:cxn modelId="{43E6453C-CD2E-4077-AEB4-E40C33E31FB9}" type="presParOf" srcId="{D08BFF3D-7C26-4A76-BB3D-01FAEF59FB04}" destId="{68D35078-4EB8-4453-A606-748A67F9B2C3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D0B29-3B42-48CB-8019-BA6EE823C3CB}">
      <dsp:nvSpPr>
        <dsp:cNvPr id="0" name=""/>
        <dsp:cNvSpPr/>
      </dsp:nvSpPr>
      <dsp:spPr>
        <a:xfrm>
          <a:off x="0" y="0"/>
          <a:ext cx="8458344" cy="1494027"/>
        </a:xfrm>
        <a:prstGeom prst="roundRect">
          <a:avLst>
            <a:gd name="adj" fmla="val 10000"/>
          </a:avLst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Дать базовые, безопасные и практические инструменты управления личными финансами для людей с фиксированным или ограниченным доходом</a:t>
          </a:r>
          <a:endParaRPr lang="ru-RU" sz="2800" kern="1200" dirty="0"/>
        </a:p>
      </dsp:txBody>
      <dsp:txXfrm>
        <a:off x="43759" y="43759"/>
        <a:ext cx="6846171" cy="1406509"/>
      </dsp:txXfrm>
    </dsp:sp>
    <dsp:sp modelId="{7174736B-CBBB-434E-9932-6E7C23425E82}">
      <dsp:nvSpPr>
        <dsp:cNvPr id="0" name=""/>
        <dsp:cNvSpPr/>
      </dsp:nvSpPr>
      <dsp:spPr>
        <a:xfrm>
          <a:off x="746324" y="1743032"/>
          <a:ext cx="8458344" cy="1494027"/>
        </a:xfrm>
        <a:prstGeom prst="roundRect">
          <a:avLst>
            <a:gd name="adj" fmla="val 10000"/>
          </a:avLst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Цель не в том, чтобы быстро разбогатеть, а в том, чтобы научиться управлять теми деньгами, которые у вас есть</a:t>
          </a:r>
          <a:endParaRPr lang="ru-RU" sz="2800" kern="1200" dirty="0"/>
        </a:p>
      </dsp:txBody>
      <dsp:txXfrm>
        <a:off x="790083" y="1786791"/>
        <a:ext cx="6653384" cy="1406509"/>
      </dsp:txXfrm>
    </dsp:sp>
    <dsp:sp modelId="{71BD77EE-77AD-41A6-9492-8A7546E07946}">
      <dsp:nvSpPr>
        <dsp:cNvPr id="0" name=""/>
        <dsp:cNvSpPr/>
      </dsp:nvSpPr>
      <dsp:spPr>
        <a:xfrm>
          <a:off x="1492649" y="3486065"/>
          <a:ext cx="8458344" cy="1494027"/>
        </a:xfrm>
        <a:prstGeom prst="roundRect">
          <a:avLst>
            <a:gd name="adj" fmla="val 10000"/>
          </a:avLst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Спокойствие, уверенность в завтрашнем дне и защита от непредвиденных ситуаций</a:t>
          </a:r>
          <a:endParaRPr lang="ru-RU" sz="2800" kern="1200" dirty="0"/>
        </a:p>
      </dsp:txBody>
      <dsp:txXfrm>
        <a:off x="1536408" y="3529824"/>
        <a:ext cx="6653384" cy="1406509"/>
      </dsp:txXfrm>
    </dsp:sp>
    <dsp:sp modelId="{00FDFF7D-7758-42C1-A053-A16E3E81A759}">
      <dsp:nvSpPr>
        <dsp:cNvPr id="0" name=""/>
        <dsp:cNvSpPr/>
      </dsp:nvSpPr>
      <dsp:spPr>
        <a:xfrm>
          <a:off x="7487226" y="1132971"/>
          <a:ext cx="971118" cy="97111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5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705728" y="1132971"/>
        <a:ext cx="534114" cy="730766"/>
      </dsp:txXfrm>
    </dsp:sp>
    <dsp:sp modelId="{898F92AD-934F-41AC-B616-AAC8BCE78FAC}">
      <dsp:nvSpPr>
        <dsp:cNvPr id="0" name=""/>
        <dsp:cNvSpPr/>
      </dsp:nvSpPr>
      <dsp:spPr>
        <a:xfrm>
          <a:off x="8233551" y="2866043"/>
          <a:ext cx="971118" cy="97111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5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8452053" y="2866043"/>
        <a:ext cx="534114" cy="7307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ABC0C8-3F14-4355-BC50-B0F0F8191E76}">
      <dsp:nvSpPr>
        <dsp:cNvPr id="0" name=""/>
        <dsp:cNvSpPr/>
      </dsp:nvSpPr>
      <dsp:spPr>
        <a:xfrm>
          <a:off x="-6476791" y="-990959"/>
          <a:ext cx="7711918" cy="7711918"/>
        </a:xfrm>
        <a:prstGeom prst="blockArc">
          <a:avLst>
            <a:gd name="adj1" fmla="val 18900000"/>
            <a:gd name="adj2" fmla="val 2700000"/>
            <a:gd name="adj3" fmla="val 28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E66EDD-EEE2-4D10-A215-CC10976F83DE}">
      <dsp:nvSpPr>
        <dsp:cNvPr id="0" name=""/>
        <dsp:cNvSpPr/>
      </dsp:nvSpPr>
      <dsp:spPr>
        <a:xfrm>
          <a:off x="795323" y="572999"/>
          <a:ext cx="9059178" cy="1145999"/>
        </a:xfrm>
        <a:prstGeom prst="rect">
          <a:avLst/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963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это право на получение чего-либо бесплатно или со скидкой (например, бесплатные лекарства, проезд)</a:t>
          </a:r>
          <a:endParaRPr lang="ru-RU" sz="2400" kern="1200" dirty="0"/>
        </a:p>
      </dsp:txBody>
      <dsp:txXfrm>
        <a:off x="795323" y="572999"/>
        <a:ext cx="9059178" cy="1145999"/>
      </dsp:txXfrm>
    </dsp:sp>
    <dsp:sp modelId="{7200C102-8F34-4D11-923C-9C9A4E3C09FF}">
      <dsp:nvSpPr>
        <dsp:cNvPr id="0" name=""/>
        <dsp:cNvSpPr/>
      </dsp:nvSpPr>
      <dsp:spPr>
        <a:xfrm>
          <a:off x="79073" y="429749"/>
          <a:ext cx="1432499" cy="1432499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 l="-31055" t="-13190" r="-30239" b="-11924"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2F75A2-0540-4614-B024-59ECDAC7AB87}">
      <dsp:nvSpPr>
        <dsp:cNvPr id="0" name=""/>
        <dsp:cNvSpPr/>
      </dsp:nvSpPr>
      <dsp:spPr>
        <a:xfrm>
          <a:off x="1211894" y="2291999"/>
          <a:ext cx="8642607" cy="1145999"/>
        </a:xfrm>
        <a:prstGeom prst="rect">
          <a:avLst/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963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это прямая денежная выплата от государства для помощи в оплате определенных расходов (чаще всего — на оплату жилищно-коммунальных услуг)</a:t>
          </a:r>
          <a:endParaRPr lang="ru-RU" sz="2400" kern="1200" dirty="0"/>
        </a:p>
      </dsp:txBody>
      <dsp:txXfrm>
        <a:off x="1211894" y="2291999"/>
        <a:ext cx="8642607" cy="1145999"/>
      </dsp:txXfrm>
    </dsp:sp>
    <dsp:sp modelId="{0B254327-BDA6-4745-9F1B-298F8BBA5052}">
      <dsp:nvSpPr>
        <dsp:cNvPr id="0" name=""/>
        <dsp:cNvSpPr/>
      </dsp:nvSpPr>
      <dsp:spPr>
        <a:xfrm>
          <a:off x="495644" y="2148749"/>
          <a:ext cx="1432499" cy="1432499"/>
        </a:xfrm>
        <a:prstGeom prst="ellipse">
          <a:avLst/>
        </a:prstGeom>
        <a:blipFill dpi="0" rotWithShape="0">
          <a:blip xmlns:r="http://schemas.openxmlformats.org/officeDocument/2006/relationships" r:embed="rId2"/>
          <a:srcRect/>
          <a:stretch>
            <a:fillRect l="-13502" t="-4050" r="-12686" b="-9366"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30B175-52C6-4F2C-B348-0894441463E3}">
      <dsp:nvSpPr>
        <dsp:cNvPr id="0" name=""/>
        <dsp:cNvSpPr/>
      </dsp:nvSpPr>
      <dsp:spPr>
        <a:xfrm>
          <a:off x="795323" y="4010999"/>
          <a:ext cx="9059178" cy="1145999"/>
        </a:xfrm>
        <a:prstGeom prst="rect">
          <a:avLst/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9637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rPr>
            <a:t>это финансовая выплата, предоставляемая гражданам или семьям в различных жизненных ситуациях с целью обеспечения их базовых потребностей и социальной поддержки</a:t>
          </a:r>
          <a:endParaRPr lang="ru-RU" sz="2400" kern="1200" dirty="0">
            <a:solidFill>
              <a:schemeClr val="accent2">
                <a:lumMod val="50000"/>
              </a:schemeClr>
            </a:solidFill>
            <a:latin typeface="Bahnschrift Condensed" panose="020B0502040204020203" pitchFamily="34" charset="0"/>
          </a:endParaRPr>
        </a:p>
      </dsp:txBody>
      <dsp:txXfrm>
        <a:off x="795323" y="4010999"/>
        <a:ext cx="9059178" cy="1145999"/>
      </dsp:txXfrm>
    </dsp:sp>
    <dsp:sp modelId="{CB0EF1EA-E048-4D4A-8566-33523C417E60}">
      <dsp:nvSpPr>
        <dsp:cNvPr id="0" name=""/>
        <dsp:cNvSpPr/>
      </dsp:nvSpPr>
      <dsp:spPr>
        <a:xfrm>
          <a:off x="79073" y="3867749"/>
          <a:ext cx="1432499" cy="1432499"/>
        </a:xfrm>
        <a:prstGeom prst="ellipse">
          <a:avLst/>
        </a:prstGeom>
        <a:blipFill dpi="0" rotWithShape="0">
          <a:blip xmlns:r="http://schemas.openxmlformats.org/officeDocument/2006/relationships" r:embed="rId3"/>
          <a:srcRect/>
          <a:stretch>
            <a:fillRect l="-38299" t="-32219" r="-46867" b="-40639"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4A3886-F63D-41E4-806D-835110BD7BB5}">
      <dsp:nvSpPr>
        <dsp:cNvPr id="0" name=""/>
        <dsp:cNvSpPr/>
      </dsp:nvSpPr>
      <dsp:spPr>
        <a:xfrm>
          <a:off x="0" y="222765"/>
          <a:ext cx="3467284" cy="2080370"/>
        </a:xfrm>
        <a:prstGeom prst="rect">
          <a:avLst/>
        </a:prstGeom>
        <a:solidFill>
          <a:schemeClr val="bg2">
            <a:alpha val="9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Оформление субсидий на ЖКХ, бесплатных лекарств, проезда, средств реабилитации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0" y="222765"/>
        <a:ext cx="3467284" cy="2080370"/>
      </dsp:txXfrm>
    </dsp:sp>
    <dsp:sp modelId="{7D2D5B6C-ADBA-4375-9E8C-B98D1E883B05}">
      <dsp:nvSpPr>
        <dsp:cNvPr id="0" name=""/>
        <dsp:cNvSpPr/>
      </dsp:nvSpPr>
      <dsp:spPr>
        <a:xfrm>
          <a:off x="3814012" y="222765"/>
          <a:ext cx="3467284" cy="2080370"/>
        </a:xfrm>
        <a:prstGeom prst="rect">
          <a:avLst/>
        </a:prstGeom>
        <a:solidFill>
          <a:schemeClr val="bg2">
            <a:alpha val="8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Уточните, на что вы имеете право, в органах соцзащиты. Это повысит ваш бюджет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3814012" y="222765"/>
        <a:ext cx="3467284" cy="2080370"/>
      </dsp:txXfrm>
    </dsp:sp>
    <dsp:sp modelId="{9D07A67D-9FA9-4E5E-BBE7-860FE8513655}">
      <dsp:nvSpPr>
        <dsp:cNvPr id="0" name=""/>
        <dsp:cNvSpPr/>
      </dsp:nvSpPr>
      <dsp:spPr>
        <a:xfrm>
          <a:off x="7628025" y="222765"/>
          <a:ext cx="3467284" cy="2080370"/>
        </a:xfrm>
        <a:prstGeom prst="rect">
          <a:avLst/>
        </a:prstGeom>
        <a:solidFill>
          <a:schemeClr val="bg2">
            <a:alpha val="7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Банковская карта </a:t>
          </a:r>
          <a:r>
            <a:rPr lang="ru-RU" sz="32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—</a:t>
          </a:r>
          <a:r>
            <a:rPr lang="ru-RU" sz="3200" kern="12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 простой инструмент</a:t>
          </a:r>
          <a:endParaRPr lang="ru-RU" sz="32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7628025" y="222765"/>
        <a:ext cx="3467284" cy="2080370"/>
      </dsp:txXfrm>
    </dsp:sp>
    <dsp:sp modelId="{85E52FBF-D271-477E-AC4D-71DD4A1940B6}">
      <dsp:nvSpPr>
        <dsp:cNvPr id="0" name=""/>
        <dsp:cNvSpPr/>
      </dsp:nvSpPr>
      <dsp:spPr>
        <a:xfrm>
          <a:off x="487673" y="2649864"/>
          <a:ext cx="4827014" cy="2080370"/>
        </a:xfrm>
        <a:prstGeom prst="rect">
          <a:avLst/>
        </a:prstGeom>
        <a:solidFill>
          <a:schemeClr val="bg2">
            <a:alpha val="6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Дебетовая карта: это ваши собственные деньги. Используйте ее для получения выплат и расчетов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487673" y="2649864"/>
        <a:ext cx="4827014" cy="2080370"/>
      </dsp:txXfrm>
    </dsp:sp>
    <dsp:sp modelId="{DD612F94-9D3F-4D1D-8408-CC22045D4C60}">
      <dsp:nvSpPr>
        <dsp:cNvPr id="0" name=""/>
        <dsp:cNvSpPr/>
      </dsp:nvSpPr>
      <dsp:spPr>
        <a:xfrm>
          <a:off x="5661416" y="2649864"/>
          <a:ext cx="4946219" cy="2080370"/>
        </a:xfrm>
        <a:prstGeom prst="rect">
          <a:avLst/>
        </a:prstGeom>
        <a:solidFill>
          <a:schemeClr val="bg2">
            <a:alpha val="5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effectLst/>
              <a:latin typeface="Bahnschrift Condensed" pitchFamily="34" charset="0"/>
            </a:rPr>
            <a:t>Вклад (депозит): Надежное место для хранения подушки безопасности. Деньги защищены от инфляции и немного растут за счет процентов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5661416" y="2649864"/>
        <a:ext cx="4946219" cy="20803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4A3886-F63D-41E4-806D-835110BD7BB5}">
      <dsp:nvSpPr>
        <dsp:cNvPr id="0" name=""/>
        <dsp:cNvSpPr/>
      </dsp:nvSpPr>
      <dsp:spPr>
        <a:xfrm>
          <a:off x="0" y="222765"/>
          <a:ext cx="3467284" cy="2080370"/>
        </a:xfrm>
        <a:prstGeom prst="rect">
          <a:avLst/>
        </a:prstGeom>
        <a:solidFill>
          <a:schemeClr val="bg2">
            <a:alpha val="9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Номер и </a:t>
          </a:r>
          <a:r>
            <a:rPr lang="ru-RU" sz="2800" kern="1200" dirty="0" err="1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пин</a:t>
          </a: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-код вашей банковской карты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0" y="222765"/>
        <a:ext cx="3467284" cy="2080370"/>
      </dsp:txXfrm>
    </dsp:sp>
    <dsp:sp modelId="{7D2D5B6C-ADBA-4375-9E8C-B98D1E883B05}">
      <dsp:nvSpPr>
        <dsp:cNvPr id="0" name=""/>
        <dsp:cNvSpPr/>
      </dsp:nvSpPr>
      <dsp:spPr>
        <a:xfrm>
          <a:off x="3814012" y="222765"/>
          <a:ext cx="3467284" cy="2080370"/>
        </a:xfrm>
        <a:prstGeom prst="rect">
          <a:avLst/>
        </a:prstGeom>
        <a:solidFill>
          <a:schemeClr val="bg2">
            <a:alpha val="8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Коды из SMS от банка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3814012" y="222765"/>
        <a:ext cx="3467284" cy="2080370"/>
      </dsp:txXfrm>
    </dsp:sp>
    <dsp:sp modelId="{9D07A67D-9FA9-4E5E-BBE7-860FE8513655}">
      <dsp:nvSpPr>
        <dsp:cNvPr id="0" name=""/>
        <dsp:cNvSpPr/>
      </dsp:nvSpPr>
      <dsp:spPr>
        <a:xfrm>
          <a:off x="7628025" y="222765"/>
          <a:ext cx="3467284" cy="2080370"/>
        </a:xfrm>
        <a:prstGeom prst="rect">
          <a:avLst/>
        </a:prstGeom>
        <a:solidFill>
          <a:schemeClr val="bg2">
            <a:alpha val="7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Паспортные данные</a:t>
          </a:r>
          <a:endParaRPr lang="ru-RU" sz="26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7628025" y="222765"/>
        <a:ext cx="3467284" cy="2080370"/>
      </dsp:txXfrm>
    </dsp:sp>
    <dsp:sp modelId="{85E52FBF-D271-477E-AC4D-71DD4A1940B6}">
      <dsp:nvSpPr>
        <dsp:cNvPr id="0" name=""/>
        <dsp:cNvSpPr/>
      </dsp:nvSpPr>
      <dsp:spPr>
        <a:xfrm>
          <a:off x="487673" y="2649864"/>
          <a:ext cx="4827014" cy="2080370"/>
        </a:xfrm>
        <a:prstGeom prst="rect">
          <a:avLst/>
        </a:prstGeom>
        <a:solidFill>
          <a:schemeClr val="bg2">
            <a:alpha val="6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Если звонят из "банка" или "полиции" и просят срочно "перевести деньги для их защиты" - это обман. Положите трубку и перезвоните в ваш банк по номеру, указанному на обороте карты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487673" y="2649864"/>
        <a:ext cx="4827014" cy="2080370"/>
      </dsp:txXfrm>
    </dsp:sp>
    <dsp:sp modelId="{DD612F94-9D3F-4D1D-8408-CC22045D4C60}">
      <dsp:nvSpPr>
        <dsp:cNvPr id="0" name=""/>
        <dsp:cNvSpPr/>
      </dsp:nvSpPr>
      <dsp:spPr>
        <a:xfrm>
          <a:off x="5661416" y="2649864"/>
          <a:ext cx="4946219" cy="2080370"/>
        </a:xfrm>
        <a:prstGeom prst="rect">
          <a:avLst/>
        </a:prstGeom>
        <a:solidFill>
          <a:schemeClr val="bg2">
            <a:alpha val="5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Не верьте в "легкие выигрыши", для получения которых нужно сначала заплатить "комиссию"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5661416" y="2649864"/>
        <a:ext cx="4946219" cy="20803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12FAD-29F6-4D75-ACE1-E5459E6F51A1}">
      <dsp:nvSpPr>
        <dsp:cNvPr id="0" name=""/>
        <dsp:cNvSpPr/>
      </dsp:nvSpPr>
      <dsp:spPr>
        <a:xfrm>
          <a:off x="32514" y="244358"/>
          <a:ext cx="5312980" cy="2242899"/>
        </a:xfrm>
        <a:prstGeom prst="rect">
          <a:avLst/>
        </a:prstGeom>
        <a:solidFill>
          <a:schemeClr val="bg2">
            <a:alpha val="9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32514" y="244358"/>
        <a:ext cx="5312980" cy="2242899"/>
      </dsp:txXfrm>
    </dsp:sp>
    <dsp:sp modelId="{ACC988CA-FBD3-4B64-97F6-3E8DFDE38D02}">
      <dsp:nvSpPr>
        <dsp:cNvPr id="0" name=""/>
        <dsp:cNvSpPr/>
      </dsp:nvSpPr>
      <dsp:spPr>
        <a:xfrm>
          <a:off x="5738936" y="235454"/>
          <a:ext cx="5312980" cy="2242899"/>
        </a:xfrm>
        <a:prstGeom prst="rect">
          <a:avLst/>
        </a:prstGeom>
        <a:solidFill>
          <a:schemeClr val="bg2">
            <a:alpha val="9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5738936" y="235454"/>
        <a:ext cx="5312980" cy="2242899"/>
      </dsp:txXfrm>
    </dsp:sp>
    <dsp:sp modelId="{85E52FBF-D271-477E-AC4D-71DD4A1940B6}">
      <dsp:nvSpPr>
        <dsp:cNvPr id="0" name=""/>
        <dsp:cNvSpPr/>
      </dsp:nvSpPr>
      <dsp:spPr>
        <a:xfrm>
          <a:off x="3693" y="2663408"/>
          <a:ext cx="5381463" cy="2242899"/>
        </a:xfrm>
        <a:prstGeom prst="rect">
          <a:avLst/>
        </a:prstGeom>
        <a:solidFill>
          <a:schemeClr val="bg2">
            <a:alpha val="6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Используйте официальные </a:t>
          </a:r>
          <a:r>
            <a:rPr lang="ru-RU" sz="2800" kern="1200" dirty="0" err="1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интернет-ресурсы</a:t>
          </a: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: портал "</a:t>
          </a:r>
          <a:r>
            <a:rPr lang="ru-RU" sz="2800" kern="1200" dirty="0" err="1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Госуслуги</a:t>
          </a: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" (раздел "Пенсия, пособия и льготы"), сайты ПФР, ФСС, соцзащиты вашего региона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3693" y="2663408"/>
        <a:ext cx="5381463" cy="2242899"/>
      </dsp:txXfrm>
    </dsp:sp>
    <dsp:sp modelId="{DD612F94-9D3F-4D1D-8408-CC22045D4C60}">
      <dsp:nvSpPr>
        <dsp:cNvPr id="0" name=""/>
        <dsp:cNvSpPr/>
      </dsp:nvSpPr>
      <dsp:spPr>
        <a:xfrm>
          <a:off x="5758973" y="2663408"/>
          <a:ext cx="5332643" cy="2242899"/>
        </a:xfrm>
        <a:prstGeom prst="rect">
          <a:avLst/>
        </a:prstGeom>
        <a:solidFill>
          <a:schemeClr val="bg2">
            <a:alpha val="5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Запросите бесплатную консультацию в органах соцзащиты или МФЦ. Специалист обязан рассказать вам о всех видах поддержки, на которые вы имеете право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5758973" y="2663408"/>
        <a:ext cx="5332643" cy="22428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4A3886-F63D-41E4-806D-835110BD7BB5}">
      <dsp:nvSpPr>
        <dsp:cNvPr id="0" name=""/>
        <dsp:cNvSpPr/>
      </dsp:nvSpPr>
      <dsp:spPr>
        <a:xfrm>
          <a:off x="0" y="222765"/>
          <a:ext cx="3467284" cy="2080370"/>
        </a:xfrm>
        <a:prstGeom prst="rect">
          <a:avLst/>
        </a:prstGeom>
        <a:solidFill>
          <a:schemeClr val="bg2">
            <a:alpha val="9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Пенсионный фонд России (ПФР): Оформление пенсий, ЕДВ, материнского капитала.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0" y="222765"/>
        <a:ext cx="3467284" cy="2080370"/>
      </dsp:txXfrm>
    </dsp:sp>
    <dsp:sp modelId="{7D2D5B6C-ADBA-4375-9E8C-B98D1E883B05}">
      <dsp:nvSpPr>
        <dsp:cNvPr id="0" name=""/>
        <dsp:cNvSpPr/>
      </dsp:nvSpPr>
      <dsp:spPr>
        <a:xfrm>
          <a:off x="3814012" y="222765"/>
          <a:ext cx="3467284" cy="2080370"/>
        </a:xfrm>
        <a:prstGeom prst="rect">
          <a:avLst/>
        </a:prstGeom>
        <a:solidFill>
          <a:schemeClr val="bg2">
            <a:alpha val="8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Налоговая инспекция (ФНС России): Оформление налоговых льгот.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3814012" y="222765"/>
        <a:ext cx="3467284" cy="2080370"/>
      </dsp:txXfrm>
    </dsp:sp>
    <dsp:sp modelId="{9D07A67D-9FA9-4E5E-BBE7-860FE8513655}">
      <dsp:nvSpPr>
        <dsp:cNvPr id="0" name=""/>
        <dsp:cNvSpPr/>
      </dsp:nvSpPr>
      <dsp:spPr>
        <a:xfrm>
          <a:off x="7628025" y="222765"/>
          <a:ext cx="3467284" cy="2080370"/>
        </a:xfrm>
        <a:prstGeom prst="rect">
          <a:avLst/>
        </a:prstGeom>
        <a:solidFill>
          <a:schemeClr val="bg2">
            <a:alpha val="7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Фонд социального страхования (ФСС): Часто участвует в предоставлении ТСР и санаторно-курортного лечения.</a:t>
          </a:r>
          <a:endParaRPr lang="ru-RU" sz="26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7628025" y="222765"/>
        <a:ext cx="3467284" cy="2080370"/>
      </dsp:txXfrm>
    </dsp:sp>
    <dsp:sp modelId="{85E52FBF-D271-477E-AC4D-71DD4A1940B6}">
      <dsp:nvSpPr>
        <dsp:cNvPr id="0" name=""/>
        <dsp:cNvSpPr/>
      </dsp:nvSpPr>
      <dsp:spPr>
        <a:xfrm>
          <a:off x="487673" y="2649864"/>
          <a:ext cx="4827014" cy="2080370"/>
        </a:xfrm>
        <a:prstGeom prst="rect">
          <a:avLst/>
        </a:prstGeom>
        <a:solidFill>
          <a:schemeClr val="bg2">
            <a:alpha val="6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Управление социальной защиты населения (собес / соцзащита): Основной орган для оформления пенсий, ЕДВ, субсидий на ЖКУ, путевок, проездных.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487673" y="2649864"/>
        <a:ext cx="4827014" cy="2080370"/>
      </dsp:txXfrm>
    </dsp:sp>
    <dsp:sp modelId="{DD612F94-9D3F-4D1D-8408-CC22045D4C60}">
      <dsp:nvSpPr>
        <dsp:cNvPr id="0" name=""/>
        <dsp:cNvSpPr/>
      </dsp:nvSpPr>
      <dsp:spPr>
        <a:xfrm>
          <a:off x="5661416" y="2649864"/>
          <a:ext cx="4946219" cy="2080370"/>
        </a:xfrm>
        <a:prstGeom prst="rect">
          <a:avLst/>
        </a:prstGeom>
        <a:solidFill>
          <a:schemeClr val="bg2">
            <a:alpha val="50000"/>
          </a:schemeClr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Многофункциональный центр (МФЦ) "Мои документы": Удобный "единый офис", где можно подать документы для соцзащиты, Пенсионного фонда и других ведомств.</a:t>
          </a:r>
          <a:endParaRPr lang="ru-RU" sz="2800" kern="1200" dirty="0">
            <a:solidFill>
              <a:schemeClr val="accent2">
                <a:lumMod val="50000"/>
              </a:schemeClr>
            </a:solidFill>
            <a:effectLst/>
          </a:endParaRPr>
        </a:p>
      </dsp:txBody>
      <dsp:txXfrm>
        <a:off x="5661416" y="2649864"/>
        <a:ext cx="4946219" cy="20803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AC3FF-10E0-4841-8598-613F5B928235}">
      <dsp:nvSpPr>
        <dsp:cNvPr id="0" name=""/>
        <dsp:cNvSpPr/>
      </dsp:nvSpPr>
      <dsp:spPr>
        <a:xfrm>
          <a:off x="0" y="0"/>
          <a:ext cx="9065970" cy="928377"/>
        </a:xfrm>
        <a:prstGeom prst="roundRect">
          <a:avLst>
            <a:gd name="adj" fmla="val 10000"/>
          </a:avLst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Начните с учета. Сегодня же вечером запишите или надиктуйте все сегодняшние траты</a:t>
          </a:r>
          <a:endParaRPr lang="ru-RU" sz="24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7191" y="27191"/>
        <a:ext cx="7955559" cy="873995"/>
      </dsp:txXfrm>
    </dsp:sp>
    <dsp:sp modelId="{60B68328-5BCF-407C-BC6F-B5E26CE733E8}">
      <dsp:nvSpPr>
        <dsp:cNvPr id="0" name=""/>
        <dsp:cNvSpPr/>
      </dsp:nvSpPr>
      <dsp:spPr>
        <a:xfrm>
          <a:off x="677004" y="1057318"/>
          <a:ext cx="9065970" cy="928377"/>
        </a:xfrm>
        <a:prstGeom prst="roundRect">
          <a:avLst>
            <a:gd name="adj" fmla="val 10000"/>
          </a:avLst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Спланируйте бюджет на следующий месяц, используя приблизительное правило 70/20/10</a:t>
          </a:r>
          <a:endParaRPr lang="ru-RU" sz="24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704195" y="1084509"/>
        <a:ext cx="7731139" cy="873995"/>
      </dsp:txXfrm>
    </dsp:sp>
    <dsp:sp modelId="{604EA77D-B6EE-4041-8611-0A3890650670}">
      <dsp:nvSpPr>
        <dsp:cNvPr id="0" name=""/>
        <dsp:cNvSpPr/>
      </dsp:nvSpPr>
      <dsp:spPr>
        <a:xfrm>
          <a:off x="1354008" y="2114637"/>
          <a:ext cx="9065970" cy="928377"/>
        </a:xfrm>
        <a:prstGeom prst="roundRect">
          <a:avLst>
            <a:gd name="adj" fmla="val 10000"/>
          </a:avLst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Откройте отдельную "копилку" для своей подушки безопасности (отдельная карта или конверт). Положите туда первую небольшую сумму</a:t>
          </a:r>
          <a:endParaRPr lang="ru-RU" sz="24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1381199" y="2141828"/>
        <a:ext cx="7731139" cy="873995"/>
      </dsp:txXfrm>
    </dsp:sp>
    <dsp:sp modelId="{0BD30DC1-F5CF-4BC0-A43C-C7D93C692EFF}">
      <dsp:nvSpPr>
        <dsp:cNvPr id="0" name=""/>
        <dsp:cNvSpPr/>
      </dsp:nvSpPr>
      <dsp:spPr>
        <a:xfrm>
          <a:off x="2031012" y="3171955"/>
          <a:ext cx="9065970" cy="928377"/>
        </a:xfrm>
        <a:prstGeom prst="roundRect">
          <a:avLst>
            <a:gd name="adj" fmla="val 10000"/>
          </a:avLst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Проверьте, все ли льготы и субсидии вы оформили</a:t>
          </a:r>
          <a:endParaRPr lang="ru-RU" sz="24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058203" y="3199146"/>
        <a:ext cx="7731139" cy="873995"/>
      </dsp:txXfrm>
    </dsp:sp>
    <dsp:sp modelId="{98646FFA-8917-4F48-9040-4A57701D53F6}">
      <dsp:nvSpPr>
        <dsp:cNvPr id="0" name=""/>
        <dsp:cNvSpPr/>
      </dsp:nvSpPr>
      <dsp:spPr>
        <a:xfrm>
          <a:off x="2708017" y="4229274"/>
          <a:ext cx="9065970" cy="928377"/>
        </a:xfrm>
        <a:prstGeom prst="roundRect">
          <a:avLst>
            <a:gd name="adj" fmla="val 10000"/>
          </a:avLst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 smtClean="0">
              <a:solidFill>
                <a:schemeClr val="accent3">
                  <a:lumMod val="75000"/>
                </a:schemeClr>
              </a:solidFill>
              <a:latin typeface="Bahnschrift Condensed" pitchFamily="34" charset="0"/>
            </a:rPr>
            <a:t>Помните:</a:t>
          </a:r>
          <a:r>
            <a:rPr lang="ru-RU" sz="2400" b="0" i="0" kern="1200" dirty="0" smtClean="0">
              <a:solidFill>
                <a:schemeClr val="tx2">
                  <a:lumMod val="50000"/>
                </a:schemeClr>
              </a:solidFill>
              <a:latin typeface="Bahnschrift Condensed" pitchFamily="34" charset="0"/>
            </a:rPr>
            <a:t>  </a:t>
          </a:r>
          <a:r>
            <a:rPr lang="ru-RU" sz="2400" b="0" i="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ваша финансовая безопасность начинается с маленьких, но регулярных шагов. Вы можете это сделать!</a:t>
          </a:r>
          <a:endParaRPr lang="ru-RU" sz="2400" b="0" i="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735208" y="4256465"/>
        <a:ext cx="7731139" cy="873995"/>
      </dsp:txXfrm>
    </dsp:sp>
    <dsp:sp modelId="{C35B8CE5-5076-4BBF-AD2F-EF3BE6063D19}">
      <dsp:nvSpPr>
        <dsp:cNvPr id="0" name=""/>
        <dsp:cNvSpPr/>
      </dsp:nvSpPr>
      <dsp:spPr>
        <a:xfrm>
          <a:off x="8462525" y="678231"/>
          <a:ext cx="603445" cy="6034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5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8598300" y="678231"/>
        <a:ext cx="331895" cy="454092"/>
      </dsp:txXfrm>
    </dsp:sp>
    <dsp:sp modelId="{875C81DB-F1C7-490D-98B7-8BF90A031FCF}">
      <dsp:nvSpPr>
        <dsp:cNvPr id="0" name=""/>
        <dsp:cNvSpPr/>
      </dsp:nvSpPr>
      <dsp:spPr>
        <a:xfrm>
          <a:off x="9139529" y="1735549"/>
          <a:ext cx="603445" cy="6034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5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9275304" y="1735549"/>
        <a:ext cx="331895" cy="454092"/>
      </dsp:txXfrm>
    </dsp:sp>
    <dsp:sp modelId="{70447739-1392-4BBD-9BD0-9A16A5372169}">
      <dsp:nvSpPr>
        <dsp:cNvPr id="0" name=""/>
        <dsp:cNvSpPr/>
      </dsp:nvSpPr>
      <dsp:spPr>
        <a:xfrm>
          <a:off x="9816534" y="2777395"/>
          <a:ext cx="603445" cy="6034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5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9952309" y="2777395"/>
        <a:ext cx="331895" cy="454092"/>
      </dsp:txXfrm>
    </dsp:sp>
    <dsp:sp modelId="{B9183688-F113-4E33-9C5F-A84F1F11F897}">
      <dsp:nvSpPr>
        <dsp:cNvPr id="0" name=""/>
        <dsp:cNvSpPr/>
      </dsp:nvSpPr>
      <dsp:spPr>
        <a:xfrm>
          <a:off x="10493538" y="3845029"/>
          <a:ext cx="603445" cy="6034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5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10629313" y="3845029"/>
        <a:ext cx="331895" cy="45409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4BB613-01F7-4C52-9C41-C82A904030E2}">
      <dsp:nvSpPr>
        <dsp:cNvPr id="0" name=""/>
        <dsp:cNvSpPr/>
      </dsp:nvSpPr>
      <dsp:spPr>
        <a:xfrm>
          <a:off x="-13319" y="0"/>
          <a:ext cx="8734160" cy="2241041"/>
        </a:xfrm>
        <a:prstGeom prst="roundRect">
          <a:avLst>
            <a:gd name="adj" fmla="val 10000"/>
          </a:avLst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accent3">
                  <a:lumMod val="75000"/>
                </a:schemeClr>
              </a:solidFill>
              <a:latin typeface="Bahnschrift Condensed" pitchFamily="34" charset="0"/>
            </a:rPr>
            <a:t>Регулярное получение льгот и субсидий </a:t>
          </a:r>
          <a:r>
            <a:rPr lang="ru-RU" sz="33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— это прямая экономия ваших денег и увеличение реального дохода</a:t>
          </a:r>
          <a:endParaRPr lang="ru-RU" sz="33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2319" y="65638"/>
        <a:ext cx="6417868" cy="2109765"/>
      </dsp:txXfrm>
    </dsp:sp>
    <dsp:sp modelId="{F1FC7C5A-9CEB-4C72-9AE1-9DC29E99291D}">
      <dsp:nvSpPr>
        <dsp:cNvPr id="0" name=""/>
        <dsp:cNvSpPr/>
      </dsp:nvSpPr>
      <dsp:spPr>
        <a:xfrm>
          <a:off x="1501363" y="2739051"/>
          <a:ext cx="8787438" cy="2241041"/>
        </a:xfrm>
        <a:prstGeom prst="roundRect">
          <a:avLst>
            <a:gd name="adj" fmla="val 10000"/>
          </a:avLst>
        </a:prstGeom>
        <a:solidFill>
          <a:schemeClr val="bg2"/>
        </a:solidFill>
        <a:ln w="15875" cap="rnd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accent3">
                  <a:lumMod val="75000"/>
                </a:schemeClr>
              </a:solidFill>
              <a:latin typeface="Bahnschrift Condensed" pitchFamily="34" charset="0"/>
            </a:rPr>
            <a:t>Потратьте время на их оформление </a:t>
          </a:r>
          <a:r>
            <a:rPr lang="ru-RU" sz="3300" kern="1200" dirty="0" smtClean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rPr>
            <a:t>— это одна из лучших финансовых инвестиций, которую вы можете сделать</a:t>
          </a:r>
          <a:endParaRPr lang="ru-RU" sz="33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1567001" y="2804689"/>
        <a:ext cx="5639875" cy="2109765"/>
      </dsp:txXfrm>
    </dsp:sp>
    <dsp:sp modelId="{3F50808E-FDC0-45D7-8444-3FCB13C12D97}">
      <dsp:nvSpPr>
        <dsp:cNvPr id="0" name=""/>
        <dsp:cNvSpPr/>
      </dsp:nvSpPr>
      <dsp:spPr>
        <a:xfrm>
          <a:off x="7264163" y="1761707"/>
          <a:ext cx="1456677" cy="145667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50000"/>
            <a:alpha val="9000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591915" y="1761707"/>
        <a:ext cx="801173" cy="1096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10" Type="http://schemas.microsoft.com/office/2007/relationships/hdphoto" Target="../media/hdphoto2.wdp"/><Relationship Id="rId4" Type="http://schemas.openxmlformats.org/officeDocument/2006/relationships/image" Target="../media/image4.sv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diagramDrawing" Target="../diagrams/drawing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12" Type="http://schemas.openxmlformats.org/officeDocument/2006/relationships/diagramColors" Target="../diagrams/colors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QuickStyle" Target="../diagrams/quickStyle2.xml"/><Relationship Id="rId5" Type="http://schemas.openxmlformats.org/officeDocument/2006/relationships/diagramColors" Target="../diagrams/colors1.xml"/><Relationship Id="rId10" Type="http://schemas.openxmlformats.org/officeDocument/2006/relationships/diagramLayout" Target="../diagrams/layout2.xml"/><Relationship Id="rId4" Type="http://schemas.openxmlformats.org/officeDocument/2006/relationships/diagramQuickStyle" Target="../diagrams/quickStyle1.xml"/><Relationship Id="rId9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7.svg"/><Relationship Id="rId17" Type="http://schemas.openxmlformats.org/officeDocument/2006/relationships/image" Target="../media/image2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5" Type="http://schemas.openxmlformats.org/officeDocument/2006/relationships/image" Target="../media/image17.png"/><Relationship Id="rId10" Type="http://schemas.openxmlformats.org/officeDocument/2006/relationships/image" Target="../media/image14.svg"/><Relationship Id="rId4" Type="http://schemas.openxmlformats.org/officeDocument/2006/relationships/image" Target="../media/image10.png"/><Relationship Id="rId9" Type="http://schemas.openxmlformats.org/officeDocument/2006/relationships/image" Target="../media/image14.png"/><Relationship Id="rId1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2.png"/><Relationship Id="rId10" Type="http://schemas.microsoft.com/office/2007/relationships/hdphoto" Target="../media/hdphoto4.wdp"/><Relationship Id="rId4" Type="http://schemas.openxmlformats.org/officeDocument/2006/relationships/image" Target="../media/image26.sv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microsoft.com/office/2007/relationships/hdphoto" Target="../media/hdphoto7.wdp"/><Relationship Id="rId7" Type="http://schemas.openxmlformats.org/officeDocument/2006/relationships/diagramColors" Target="../diagrams/colors8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10" Type="http://schemas.microsoft.com/office/2007/relationships/hdphoto" Target="../media/hdphoto8.wdp"/><Relationship Id="rId4" Type="http://schemas.openxmlformats.org/officeDocument/2006/relationships/diagramData" Target="../diagrams/data8.xml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diagramLayout" Target="../diagrams/layout9.xml"/><Relationship Id="rId7" Type="http://schemas.openxmlformats.org/officeDocument/2006/relationships/image" Target="../media/image30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6766" y="3370860"/>
            <a:ext cx="7220309" cy="1889185"/>
          </a:xfrm>
        </p:spPr>
        <p:txBody>
          <a:bodyPr>
            <a:normAutofit/>
          </a:bodyPr>
          <a:lstStyle/>
          <a:p>
            <a:pPr>
              <a:lnSpc>
                <a:spcPts val="6650"/>
              </a:lnSpc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Основы финансовой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грамотности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3" name="Picture 4" descr="https://ivanovo.ac.ru/upload/BrandBook/ISEN-CDR-COL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13" y="76169"/>
            <a:ext cx="2268747" cy="191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660" y="0"/>
            <a:ext cx="283234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14960" y="157272"/>
            <a:ext cx="68670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ФГБОУ ВО «Ивановский государственный университет»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Институт социально-экономических наук</a:t>
            </a:r>
          </a:p>
          <a:p>
            <a:pPr algn="ctr"/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Ресурсный волонтерский центр финансового просвещения ИвГУ</a:t>
            </a:r>
          </a:p>
          <a:p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6766" y="5260045"/>
            <a:ext cx="5201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Волонтеры финансового просвещения:</a:t>
            </a:r>
          </a:p>
          <a:p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Смирнова Елизавета, </a:t>
            </a:r>
          </a:p>
          <a:p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Подцветова Ульяна,</a:t>
            </a:r>
          </a:p>
          <a:p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Линькова София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5675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308536" y="2072641"/>
            <a:ext cx="3583899" cy="3048000"/>
          </a:xfrm>
          <a:prstGeom prst="rect">
            <a:avLst/>
          </a:prstGeo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10" y="429362"/>
            <a:ext cx="10859990" cy="1280890"/>
          </a:xfrm>
        </p:spPr>
        <p:txBody>
          <a:bodyPr>
            <a:noAutofit/>
          </a:bodyPr>
          <a:lstStyle/>
          <a:p>
            <a:pPr algn="ctr"/>
            <a:r>
              <a:rPr lang="en-US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Почему </a:t>
            </a:r>
            <a:r>
              <a:rPr lang="en-US" sz="4800" i="1" dirty="0" smtClean="0">
                <a:solidFill>
                  <a:schemeClr val="accent2">
                    <a:lumMod val="50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финансовая грамотность важна?</a:t>
            </a:r>
            <a:endParaRPr lang="ru-RU" sz="4800" i="1" dirty="0">
              <a:solidFill>
                <a:schemeClr val="accent2">
                  <a:lumMod val="5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71657" y="2029097"/>
            <a:ext cx="3648595" cy="121920"/>
          </a:xfrm>
          <a:prstGeom prst="roundRect">
            <a:avLst>
              <a:gd name="adj" fmla="val 78139"/>
            </a:avLst>
          </a:prstGeom>
          <a:solidFill>
            <a:schemeClr val="bg2">
              <a:lumMod val="75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</p:sp>
      <p:sp>
        <p:nvSpPr>
          <p:cNvPr id="5" name="Блок-схема: узел 4"/>
          <p:cNvSpPr/>
          <p:nvPr/>
        </p:nvSpPr>
        <p:spPr>
          <a:xfrm>
            <a:off x="1867354" y="1822269"/>
            <a:ext cx="457200" cy="457200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9865" y="1905000"/>
            <a:ext cx="272177" cy="27217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8349740" y="2072640"/>
            <a:ext cx="3583899" cy="3048001"/>
          </a:xfrm>
          <a:prstGeom prst="rect">
            <a:avLst/>
          </a:prstGeo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hape 2"/>
          <p:cNvSpPr/>
          <p:nvPr/>
        </p:nvSpPr>
        <p:spPr>
          <a:xfrm>
            <a:off x="8312861" y="2029097"/>
            <a:ext cx="3648595" cy="121920"/>
          </a:xfrm>
          <a:prstGeom prst="roundRect">
            <a:avLst>
              <a:gd name="adj" fmla="val 78139"/>
            </a:avLst>
          </a:prstGeom>
          <a:solidFill>
            <a:schemeClr val="bg2">
              <a:lumMod val="75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</p:sp>
      <p:sp>
        <p:nvSpPr>
          <p:cNvPr id="24" name="Блок-схема: узел 23"/>
          <p:cNvSpPr/>
          <p:nvPr/>
        </p:nvSpPr>
        <p:spPr>
          <a:xfrm>
            <a:off x="9908558" y="1822269"/>
            <a:ext cx="457200" cy="457200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329137" y="2072640"/>
            <a:ext cx="3583899" cy="3048001"/>
          </a:xfrm>
          <a:prstGeom prst="rect">
            <a:avLst/>
          </a:prstGeo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hape 2"/>
          <p:cNvSpPr/>
          <p:nvPr/>
        </p:nvSpPr>
        <p:spPr>
          <a:xfrm>
            <a:off x="4292258" y="2029097"/>
            <a:ext cx="3648595" cy="121920"/>
          </a:xfrm>
          <a:prstGeom prst="roundRect">
            <a:avLst>
              <a:gd name="adj" fmla="val 78139"/>
            </a:avLst>
          </a:prstGeom>
          <a:solidFill>
            <a:schemeClr val="bg2">
              <a:lumMod val="75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</p:sp>
      <p:sp>
        <p:nvSpPr>
          <p:cNvPr id="27" name="Блок-схема: узел 26"/>
          <p:cNvSpPr/>
          <p:nvPr/>
        </p:nvSpPr>
        <p:spPr>
          <a:xfrm>
            <a:off x="5887955" y="1822269"/>
            <a:ext cx="457200" cy="457200"/>
          </a:xfrm>
          <a:prstGeom prst="flowChartConnector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80466" y="1936551"/>
            <a:ext cx="272177" cy="272177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17242" y="1914780"/>
            <a:ext cx="272177" cy="272177"/>
          </a:xfrm>
          <a:prstGeom prst="rect">
            <a:avLst/>
          </a:prstGeom>
        </p:spPr>
      </p:pic>
      <p:sp>
        <p:nvSpPr>
          <p:cNvPr id="28" name="Text 4"/>
          <p:cNvSpPr/>
          <p:nvPr/>
        </p:nvSpPr>
        <p:spPr>
          <a:xfrm>
            <a:off x="508969" y="2430043"/>
            <a:ext cx="3173967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800" u="sng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Принятие решений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9" name="Text 5"/>
          <p:cNvSpPr/>
          <p:nvPr/>
        </p:nvSpPr>
        <p:spPr>
          <a:xfrm>
            <a:off x="408821" y="3004480"/>
            <a:ext cx="3374261" cy="2534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Bahnschrift SemiBold Condensed" panose="020B0502040204020203" pitchFamily="34" charset="0"/>
                <a:ea typeface="Montserrat" pitchFamily="34" charset="-122"/>
                <a:cs typeface="Montserrat" pitchFamily="34" charset="-120"/>
              </a:rPr>
              <a:t>Помогает принимать правильные и осознанные решения относительно управления деньгами и ресурсами.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0" name="Text 9"/>
          <p:cNvSpPr/>
          <p:nvPr/>
        </p:nvSpPr>
        <p:spPr>
          <a:xfrm>
            <a:off x="4375625" y="2361051"/>
            <a:ext cx="3481857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Независимость и </a:t>
            </a:r>
            <a:r>
              <a:rPr lang="en-US" sz="2800" u="sng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уверенность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31" name="Text 10"/>
          <p:cNvSpPr/>
          <p:nvPr/>
        </p:nvSpPr>
        <p:spPr>
          <a:xfrm>
            <a:off x="4431179" y="3403524"/>
            <a:ext cx="3481857" cy="1179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Bahnschrift SemiBold Condensed" panose="020B0502040204020203" pitchFamily="34" charset="0"/>
                <a:ea typeface="Montserrat" pitchFamily="34" charset="-122"/>
                <a:cs typeface="Montserrat" pitchFamily="34" charset="-120"/>
              </a:rPr>
              <a:t>Обеспечивает финансовую независимость, повышает самооценку и уверенность в планировании будущего.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2" name="Text 14"/>
          <p:cNvSpPr/>
          <p:nvPr/>
        </p:nvSpPr>
        <p:spPr>
          <a:xfrm>
            <a:off x="8510230" y="2361050"/>
            <a:ext cx="3342136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800" u="sng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Особенности обучения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33" name="Text 15"/>
          <p:cNvSpPr/>
          <p:nvPr/>
        </p:nvSpPr>
        <p:spPr>
          <a:xfrm>
            <a:off x="8510230" y="3004480"/>
            <a:ext cx="3342136" cy="1768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Bahnschrift SemiBold Condensed" panose="020B0502040204020203" pitchFamily="34" charset="0"/>
                <a:ea typeface="Montserrat" pitchFamily="34" charset="-122"/>
                <a:cs typeface="Montserrat" pitchFamily="34" charset="-120"/>
              </a:rPr>
              <a:t>Требует адаптированного, доступного подхода и постоянной поддержки, учитывающего индивидуальные потребности.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40761" y1="18182" x2="40761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546" y="4773756"/>
            <a:ext cx="2723730" cy="208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9408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5177" y="365760"/>
            <a:ext cx="10856823" cy="1280890"/>
          </a:xfrm>
        </p:spPr>
        <p:txBody>
          <a:bodyPr>
            <a:noAutofit/>
          </a:bodyPr>
          <a:lstStyle/>
          <a:p>
            <a:pPr algn="ctr"/>
            <a:r>
              <a:rPr lang="ru-RU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Главная цель финансовой грамотности</a:t>
            </a:r>
            <a:endParaRPr lang="ru-RU" sz="4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2589213" y="15240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30" b="98234" l="9783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87682" y="3179439"/>
            <a:ext cx="3779520" cy="377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Схема 9"/>
          <p:cNvGraphicFramePr/>
          <p:nvPr>
            <p:extLst/>
          </p:nvPr>
        </p:nvGraphicFramePr>
        <p:xfrm>
          <a:off x="1759131" y="1546499"/>
          <a:ext cx="9950994" cy="4980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83100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897" y="0"/>
            <a:ext cx="10644103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i="1" dirty="0" smtClean="0">
                <a:solidFill>
                  <a:schemeClr val="accent2">
                    <a:lumMod val="50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Пять ключевых принципов финансовой грамотности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2830" t="6777" r="48396" b="48800"/>
          <a:stretch/>
        </p:blipFill>
        <p:spPr>
          <a:xfrm>
            <a:off x="4547819" y="2047828"/>
            <a:ext cx="2238703" cy="2039007"/>
          </a:xfrm>
          <a:prstGeom prst="rect">
            <a:avLst/>
          </a:prstGeom>
        </p:spPr>
      </p:pic>
      <p:pic>
        <p:nvPicPr>
          <p:cNvPr id="27" name="Image 2" descr="preencoded.pn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9926" r="18170" b="46052"/>
          <a:stretch/>
        </p:blipFill>
        <p:spPr>
          <a:xfrm>
            <a:off x="6250495" y="1736776"/>
            <a:ext cx="1923393" cy="2476184"/>
          </a:xfrm>
          <a:prstGeom prst="rect">
            <a:avLst/>
          </a:prstGeom>
        </p:spPr>
      </p:pic>
      <p:pic>
        <p:nvPicPr>
          <p:cNvPr id="28" name="Image 4" descr="preencoded.png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49543" t="29446" r="-3125" b="29337"/>
          <a:stretch/>
        </p:blipFill>
        <p:spPr>
          <a:xfrm>
            <a:off x="6691929" y="3088353"/>
            <a:ext cx="2459420" cy="1891862"/>
          </a:xfrm>
          <a:prstGeom prst="rect">
            <a:avLst/>
          </a:prstGeom>
        </p:spPr>
      </p:pic>
      <p:pic>
        <p:nvPicPr>
          <p:cNvPr id="29" name="Image 6" descr="preencoded.png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8323" t="48681" r="17025"/>
          <a:stretch/>
        </p:blipFill>
        <p:spPr>
          <a:xfrm>
            <a:off x="6176922" y="3971222"/>
            <a:ext cx="2049518" cy="2355532"/>
          </a:xfrm>
          <a:prstGeom prst="rect">
            <a:avLst/>
          </a:prstGeom>
        </p:spPr>
      </p:pic>
      <p:pic>
        <p:nvPicPr>
          <p:cNvPr id="30" name="Image 8" descr="preencoded.png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47536" r="49770" b="8499"/>
          <a:stretch/>
        </p:blipFill>
        <p:spPr>
          <a:xfrm>
            <a:off x="4417901" y="3918671"/>
            <a:ext cx="2305559" cy="2017986"/>
          </a:xfrm>
          <a:prstGeom prst="rect">
            <a:avLst/>
          </a:prstGeom>
        </p:spPr>
      </p:pic>
      <p:pic>
        <p:nvPicPr>
          <p:cNvPr id="31" name="Image 1" descr="preencoded.pn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19257" y="3143169"/>
            <a:ext cx="304562" cy="304562"/>
          </a:xfrm>
          <a:prstGeom prst="rect">
            <a:avLst/>
          </a:prstGeom>
        </p:spPr>
      </p:pic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78821" y="2738917"/>
            <a:ext cx="304562" cy="304562"/>
          </a:xfrm>
          <a:prstGeom prst="rect">
            <a:avLst/>
          </a:prstGeom>
        </p:spPr>
      </p:pic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95470" y="3862986"/>
            <a:ext cx="304562" cy="304562"/>
          </a:xfrm>
          <a:prstGeom prst="rect">
            <a:avLst/>
          </a:prstGeom>
        </p:spPr>
      </p:pic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78821" y="4987055"/>
            <a:ext cx="304562" cy="304562"/>
          </a:xfrm>
          <a:prstGeom prst="rect">
            <a:avLst/>
          </a:prstGeom>
        </p:spPr>
      </p:pic>
      <p:pic>
        <p:nvPicPr>
          <p:cNvPr id="35" name="Image 9" descr="preencoded.png"/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657346" y="4557715"/>
            <a:ext cx="304562" cy="304562"/>
          </a:xfrm>
          <a:prstGeom prst="rect">
            <a:avLst/>
          </a:prstGeom>
        </p:spPr>
      </p:pic>
      <p:sp>
        <p:nvSpPr>
          <p:cNvPr id="36" name="Text 2"/>
          <p:cNvSpPr/>
          <p:nvPr/>
        </p:nvSpPr>
        <p:spPr>
          <a:xfrm>
            <a:off x="1381814" y="2293759"/>
            <a:ext cx="3113603" cy="404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50"/>
              </a:lnSpc>
              <a:buNone/>
            </a:pPr>
            <a:r>
              <a:rPr lang="en-US" sz="2800" u="sng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Зарабатывание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37" name="Text 3"/>
          <p:cNvSpPr/>
          <p:nvPr/>
        </p:nvSpPr>
        <p:spPr>
          <a:xfrm>
            <a:off x="593939" y="2794167"/>
            <a:ext cx="3953879" cy="844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Понимание всех возможных источников дохода и способов его получения.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8" name="Text 4"/>
          <p:cNvSpPr/>
          <p:nvPr/>
        </p:nvSpPr>
        <p:spPr>
          <a:xfrm>
            <a:off x="8319762" y="1628187"/>
            <a:ext cx="3113603" cy="404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800" u="sng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Сбережение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39" name="Text 5"/>
          <p:cNvSpPr/>
          <p:nvPr/>
        </p:nvSpPr>
        <p:spPr>
          <a:xfrm>
            <a:off x="8319763" y="2055317"/>
            <a:ext cx="3629582" cy="844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Знание того, зачем и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как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 регулярно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откладывать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 деньги для достижения целей.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0" name="Text 6"/>
          <p:cNvSpPr/>
          <p:nvPr/>
        </p:nvSpPr>
        <p:spPr>
          <a:xfrm>
            <a:off x="9151349" y="3178744"/>
            <a:ext cx="2472514" cy="404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800" u="sng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Заимствование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1" name="Text 7"/>
          <p:cNvSpPr/>
          <p:nvPr/>
        </p:nvSpPr>
        <p:spPr>
          <a:xfrm>
            <a:off x="9151349" y="3677760"/>
            <a:ext cx="3040651" cy="844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Понимание сути кредита, займов и умение ответственно ими пользоваться.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2" name="Text 8"/>
          <p:cNvSpPr/>
          <p:nvPr/>
        </p:nvSpPr>
        <p:spPr>
          <a:xfrm>
            <a:off x="8226440" y="5119516"/>
            <a:ext cx="2836375" cy="404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800" u="sng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Траты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3" name="Text 9"/>
          <p:cNvSpPr/>
          <p:nvPr/>
        </p:nvSpPr>
        <p:spPr>
          <a:xfrm>
            <a:off x="8226440" y="5627474"/>
            <a:ext cx="3882702" cy="844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Управление ежедневными расходами через составление и соблюдение личного бюджета.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4" name="Text 10"/>
          <p:cNvSpPr/>
          <p:nvPr/>
        </p:nvSpPr>
        <p:spPr>
          <a:xfrm>
            <a:off x="1434216" y="4366948"/>
            <a:ext cx="3113603" cy="404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50"/>
              </a:lnSpc>
              <a:buNone/>
            </a:pPr>
            <a:r>
              <a:rPr lang="en-US" sz="2800" u="sng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Защита активов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5" name="Text 11"/>
          <p:cNvSpPr/>
          <p:nvPr/>
        </p:nvSpPr>
        <p:spPr>
          <a:xfrm>
            <a:off x="861133" y="4901538"/>
            <a:ext cx="3686685" cy="844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Способы предотвращения финансовых потерь, мошенничества и обеспечения безопасности счетов.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8513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7599" y="0"/>
            <a:ext cx="10844401" cy="1280890"/>
          </a:xfrm>
        </p:spPr>
        <p:txBody>
          <a:bodyPr>
            <a:noAutofit/>
          </a:bodyPr>
          <a:lstStyle/>
          <a:p>
            <a:pPr algn="ctr"/>
            <a:r>
              <a:rPr lang="ru-RU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Про льготы, </a:t>
            </a:r>
            <a:r>
              <a:rPr lang="ru-RU" sz="4800" i="1" dirty="0" smtClean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субсидии, пособия и </a:t>
            </a:r>
            <a:r>
              <a:rPr lang="ru-RU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помощь от государства…</a:t>
            </a:r>
            <a:endParaRPr lang="ru-RU" sz="4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345577" cy="20029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  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222997241"/>
              </p:ext>
            </p:extLst>
          </p:nvPr>
        </p:nvGraphicFramePr>
        <p:xfrm>
          <a:off x="1352733" y="1241212"/>
          <a:ext cx="9933576" cy="5729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5907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1474" y="478972"/>
            <a:ext cx="10870526" cy="856347"/>
          </a:xfrm>
        </p:spPr>
        <p:txBody>
          <a:bodyPr>
            <a:noAutofit/>
          </a:bodyPr>
          <a:lstStyle/>
          <a:p>
            <a:pPr algn="ctr"/>
            <a:r>
              <a:rPr lang="ru-RU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Ваши финансовые помощники и права</a:t>
            </a:r>
            <a:endParaRPr lang="ru-RU" sz="4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949235" y="1905000"/>
          <a:ext cx="1109531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042418" y="1335319"/>
            <a:ext cx="74286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ctr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Bahnschrift Condensed" pitchFamily="34" charset="0"/>
              </a:rPr>
              <a:t>Льготы и субсидии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Bahnschrift Condensed" pitchFamily="34" charset="0"/>
              </a:rPr>
              <a:t>—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Bahnschrift Condensed" pitchFamily="34" charset="0"/>
              </a:rPr>
              <a:t>это ваши законные деньги!</a:t>
            </a:r>
          </a:p>
        </p:txBody>
      </p:sp>
    </p:spTree>
    <p:extLst>
      <p:ext uri="{BB962C8B-B14F-4D97-AF65-F5344CB8AC3E}">
        <p14:creationId xmlns:p14="http://schemas.microsoft.com/office/powerpoint/2010/main" val="1300225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7953069" y="1696099"/>
            <a:ext cx="3488401" cy="3048000"/>
          </a:xfrm>
          <a:prstGeom prst="rect">
            <a:avLst/>
          </a:prstGeo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118458" y="2379533"/>
            <a:ext cx="3488401" cy="3048000"/>
          </a:xfrm>
          <a:prstGeom prst="rect">
            <a:avLst/>
          </a:prstGeo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47724" y="3049562"/>
            <a:ext cx="3488401" cy="3048000"/>
          </a:xfrm>
          <a:prstGeom prst="rect">
            <a:avLst/>
          </a:prstGeo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hape 1"/>
          <p:cNvSpPr/>
          <p:nvPr/>
        </p:nvSpPr>
        <p:spPr>
          <a:xfrm>
            <a:off x="8293231" y="1654078"/>
            <a:ext cx="3211627" cy="198886"/>
          </a:xfrm>
          <a:prstGeom prst="roundRect">
            <a:avLst>
              <a:gd name="adj" fmla="val 42003"/>
            </a:avLst>
          </a:prstGeom>
          <a:solidFill>
            <a:schemeClr val="bg2">
              <a:lumMod val="90000"/>
            </a:schemeClr>
          </a:solidFill>
          <a:ln w="22860">
            <a:solidFill>
              <a:schemeClr val="accent2">
                <a:lumMod val="50000"/>
              </a:schemeClr>
            </a:solidFill>
            <a:prstDash val="solid"/>
          </a:ln>
        </p:spPr>
      </p:sp>
      <p:sp>
        <p:nvSpPr>
          <p:cNvPr id="13" name="Shape 1"/>
          <p:cNvSpPr/>
          <p:nvPr/>
        </p:nvSpPr>
        <p:spPr>
          <a:xfrm>
            <a:off x="4423042" y="2224776"/>
            <a:ext cx="3211627" cy="198886"/>
          </a:xfrm>
          <a:prstGeom prst="roundRect">
            <a:avLst>
              <a:gd name="adj" fmla="val 42003"/>
            </a:avLst>
          </a:prstGeom>
          <a:solidFill>
            <a:schemeClr val="bg2">
              <a:lumMod val="90000"/>
            </a:schemeClr>
          </a:solidFill>
          <a:ln w="22860">
            <a:solidFill>
              <a:schemeClr val="accent2">
                <a:lumMod val="50000"/>
              </a:schemeClr>
            </a:solidFill>
            <a:prstDash val="solid"/>
          </a:ln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6639" y="487679"/>
            <a:ext cx="10826983" cy="1907177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Как составить личный бюджет</a:t>
            </a:r>
            <a:r>
              <a:rPr lang="en-US" sz="4800" i="1" dirty="0" smtClean="0">
                <a:solidFill>
                  <a:schemeClr val="accent2">
                    <a:lumMod val="50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?</a:t>
            </a:r>
            <a:endParaRPr lang="ru-RU" sz="4800" i="1" dirty="0">
              <a:solidFill>
                <a:schemeClr val="accent2">
                  <a:lumMod val="5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4498" y="2985176"/>
            <a:ext cx="3211627" cy="198886"/>
          </a:xfrm>
          <a:prstGeom prst="roundRect">
            <a:avLst>
              <a:gd name="adj" fmla="val 42003"/>
            </a:avLst>
          </a:prstGeom>
          <a:solidFill>
            <a:schemeClr val="bg2">
              <a:lumMod val="90000"/>
            </a:schemeClr>
          </a:solidFill>
          <a:ln w="22860">
            <a:solidFill>
              <a:schemeClr val="accent2">
                <a:lumMod val="50000"/>
              </a:scheme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84337" y="2730374"/>
            <a:ext cx="680442" cy="680442"/>
          </a:xfrm>
          <a:prstGeom prst="roundRect">
            <a:avLst>
              <a:gd name="adj" fmla="val 67192"/>
            </a:avLst>
          </a:prstGeom>
          <a:solidFill>
            <a:schemeClr val="bg2">
              <a:lumMod val="90000"/>
            </a:schemeClr>
          </a:solidFill>
          <a:ln w="22860">
            <a:solidFill>
              <a:schemeClr val="accent2">
                <a:lumMod val="50000"/>
              </a:schemeClr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477" y="2900514"/>
            <a:ext cx="340162" cy="340162"/>
          </a:xfrm>
          <a:prstGeom prst="rect">
            <a:avLst/>
          </a:prstGeom>
        </p:spPr>
      </p:pic>
      <p:sp>
        <p:nvSpPr>
          <p:cNvPr id="8" name="Shape 6"/>
          <p:cNvSpPr/>
          <p:nvPr/>
        </p:nvSpPr>
        <p:spPr>
          <a:xfrm>
            <a:off x="3942388" y="1996356"/>
            <a:ext cx="680442" cy="680442"/>
          </a:xfrm>
          <a:prstGeom prst="roundRect">
            <a:avLst>
              <a:gd name="adj" fmla="val 67192"/>
            </a:avLst>
          </a:prstGeom>
          <a:solidFill>
            <a:schemeClr val="bg2">
              <a:lumMod val="90000"/>
            </a:schemeClr>
          </a:solidFill>
          <a:ln w="22860">
            <a:solidFill>
              <a:schemeClr val="accent2">
                <a:lumMod val="50000"/>
              </a:schemeClr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12528" y="2166497"/>
            <a:ext cx="340162" cy="34016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</p:pic>
      <p:sp>
        <p:nvSpPr>
          <p:cNvPr id="11" name="Shape 10"/>
          <p:cNvSpPr/>
          <p:nvPr/>
        </p:nvSpPr>
        <p:spPr>
          <a:xfrm>
            <a:off x="7782929" y="1413300"/>
            <a:ext cx="680442" cy="680442"/>
          </a:xfrm>
          <a:prstGeom prst="roundRect">
            <a:avLst>
              <a:gd name="adj" fmla="val 67192"/>
            </a:avLst>
          </a:prstGeom>
          <a:solidFill>
            <a:schemeClr val="bg2">
              <a:lumMod val="90000"/>
            </a:schemeClr>
          </a:solidFill>
          <a:ln w="22860">
            <a:solidFill>
              <a:schemeClr val="accent2">
                <a:lumMod val="50000"/>
              </a:schemeClr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53070" y="1583440"/>
            <a:ext cx="340162" cy="340162"/>
          </a:xfrm>
          <a:prstGeom prst="rect">
            <a:avLst/>
          </a:prstGeom>
        </p:spPr>
      </p:pic>
      <p:sp>
        <p:nvSpPr>
          <p:cNvPr id="18" name="Text 3"/>
          <p:cNvSpPr/>
          <p:nvPr/>
        </p:nvSpPr>
        <p:spPr>
          <a:xfrm>
            <a:off x="399706" y="3333110"/>
            <a:ext cx="3384436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Учёт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доходов и </a:t>
            </a:r>
            <a:r>
              <a:rPr lang="en-US" sz="2800" u="sng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расходов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9" name="Text 4"/>
          <p:cNvSpPr/>
          <p:nvPr/>
        </p:nvSpPr>
        <p:spPr>
          <a:xfrm>
            <a:off x="451688" y="4329883"/>
            <a:ext cx="3384436" cy="1179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Регулярно записывайте все поступающие деньги (доходы) и все, на что они тратятся (расходы).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0" name="Text 7"/>
          <p:cNvSpPr/>
          <p:nvPr/>
        </p:nvSpPr>
        <p:spPr>
          <a:xfrm>
            <a:off x="4182335" y="2731886"/>
            <a:ext cx="3360645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Распределение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по </a:t>
            </a:r>
            <a:r>
              <a:rPr lang="en-US" sz="2800" u="sng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категориям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1" name="Text 8"/>
          <p:cNvSpPr/>
          <p:nvPr/>
        </p:nvSpPr>
        <p:spPr>
          <a:xfrm>
            <a:off x="4246214" y="3721842"/>
            <a:ext cx="3360645" cy="1473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Разделите деньги на три важные группы: Нужды (обязательные), Желания (необязательные) и Сбережения.</a:t>
            </a:r>
          </a:p>
        </p:txBody>
      </p:sp>
      <p:sp>
        <p:nvSpPr>
          <p:cNvPr id="22" name="Text 11"/>
          <p:cNvSpPr/>
          <p:nvPr/>
        </p:nvSpPr>
        <p:spPr>
          <a:xfrm>
            <a:off x="8011252" y="2062262"/>
            <a:ext cx="3372034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Постановка </a:t>
            </a:r>
            <a:r>
              <a:rPr lang="en-US" sz="2800" u="sng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финансовых целей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3" name="Text 12"/>
          <p:cNvSpPr/>
          <p:nvPr/>
        </p:nvSpPr>
        <p:spPr>
          <a:xfrm>
            <a:off x="8069436" y="3163993"/>
            <a:ext cx="3372034" cy="1179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Определите, на что вы хотите накопить (например, новый телефон, подарок, поездка) и как долго это займет.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217" r="100000">
                        <a14:foregroundMark x1="35000" y1="18882" x2="35000" y2="18882"/>
                        <a14:foregroundMark x1="17826" y1="24855" x2="17826" y2="24855"/>
                        <a14:foregroundMark x1="23804" y1="20617" x2="23804" y2="20617"/>
                        <a14:foregroundMark x1="47174" y1="6166" x2="47174" y2="6166"/>
                        <a14:foregroundMark x1="51304" y1="4046" x2="51304" y2="4046"/>
                        <a14:foregroundMark x1="43913" y1="15414" x2="43913" y2="15414"/>
                        <a14:foregroundMark x1="38478" y1="12331" x2="38478" y2="12331"/>
                        <a14:foregroundMark x1="53370" y1="2890" x2="53370" y2="2890"/>
                        <a14:foregroundMark x1="55217" y1="23699" x2="55217" y2="23699"/>
                        <a14:foregroundMark x1="18152" y1="52023" x2="18152" y2="52023"/>
                        <a14:foregroundMark x1="17283" y1="39306" x2="17283" y2="39306"/>
                        <a14:foregroundMark x1="17065" y1="38150" x2="17065" y2="38150"/>
                        <a14:foregroundMark x1="17717" y1="65125" x2="17717" y2="65125"/>
                        <a14:foregroundMark x1="16304" y1="68786" x2="16304" y2="68786"/>
                        <a14:foregroundMark x1="10000" y1="65125" x2="10000" y2="65125"/>
                        <a14:foregroundMark x1="7609" y1="60694" x2="7609" y2="60694"/>
                        <a14:foregroundMark x1="5435" y1="51060" x2="5435" y2="51060"/>
                        <a14:foregroundMark x1="5109" y1="48555" x2="5109" y2="48555"/>
                        <a14:foregroundMark x1="3804" y1="50096" x2="3804" y2="50096"/>
                        <a14:foregroundMark x1="5000" y1="52216" x2="5000" y2="52216"/>
                        <a14:foregroundMark x1="5000" y1="54721" x2="5000" y2="54721"/>
                        <a14:foregroundMark x1="7283" y1="50674" x2="7283" y2="50674"/>
                        <a14:foregroundMark x1="11522" y1="52794" x2="11522" y2="52794"/>
                        <a14:foregroundMark x1="11957" y1="53372" x2="11957" y2="53372"/>
                        <a14:foregroundMark x1="11087" y1="76686" x2="11087" y2="76686"/>
                        <a14:foregroundMark x1="12065" y1="80154" x2="12065" y2="80154"/>
                        <a14:foregroundMark x1="10543" y1="85742" x2="10543" y2="85742"/>
                        <a14:foregroundMark x1="8478" y1="90366" x2="8478" y2="90366"/>
                        <a14:foregroundMark x1="20870" y1="80925" x2="20870" y2="80925"/>
                        <a14:foregroundMark x1="19348" y1="64740" x2="19348" y2="64740"/>
                        <a14:foregroundMark x1="72717" y1="87861" x2="72717" y2="87861"/>
                        <a14:foregroundMark x1="79565" y1="66281" x2="79565" y2="66281"/>
                        <a14:foregroundMark x1="80109" y1="60501" x2="80109" y2="60501"/>
                        <a14:foregroundMark x1="79783" y1="70520" x2="79783" y2="70520"/>
                        <a14:foregroundMark x1="92283" y1="64547" x2="92283" y2="64547"/>
                        <a14:foregroundMark x1="92391" y1="69364" x2="92391" y2="69364"/>
                        <a14:foregroundMark x1="92065" y1="76108" x2="92065" y2="76108"/>
                        <a14:foregroundMark x1="91304" y1="80925" x2="91304" y2="80925"/>
                        <a14:foregroundMark x1="77391" y1="52216" x2="77391" y2="52216"/>
                        <a14:foregroundMark x1="77283" y1="54143" x2="77283" y2="54143"/>
                        <a14:foregroundMark x1="76304" y1="52794" x2="76304" y2="52794"/>
                        <a14:foregroundMark x1="90217" y1="58767" x2="90217" y2="58767"/>
                        <a14:foregroundMark x1="90761" y1="58960" x2="90761" y2="58960"/>
                        <a14:foregroundMark x1="72826" y1="34104" x2="72826" y2="34104"/>
                        <a14:foregroundMark x1="73370" y1="38728" x2="73370" y2="38728"/>
                        <a14:foregroundMark x1="75652" y1="38728" x2="75652" y2="38728"/>
                        <a14:foregroundMark x1="71087" y1="33719" x2="71087" y2="33719"/>
                        <a14:foregroundMark x1="73152" y1="36994" x2="73152" y2="36994"/>
                        <a14:backgroundMark x1="71087" y1="39306" x2="71087" y2="39306"/>
                        <a14:backgroundMark x1="70761" y1="40462" x2="70761" y2="40462"/>
                        <a14:backgroundMark x1="71630" y1="35645" x2="71630" y2="35645"/>
                        <a14:backgroundMark x1="44348" y1="86705" x2="44348" y2="86705"/>
                        <a14:backgroundMark x1="46848" y1="86898" x2="46848" y2="86898"/>
                        <a14:backgroundMark x1="43261" y1="87476" x2="43261" y2="87476"/>
                        <a14:backgroundMark x1="51413" y1="86513" x2="51413" y2="86513"/>
                        <a14:backgroundMark x1="52717" y1="87091" x2="52717" y2="87091"/>
                        <a14:backgroundMark x1="53696" y1="86898" x2="53696" y2="86898"/>
                        <a14:backgroundMark x1="43587" y1="84971" x2="43587" y2="84971"/>
                      </a14:backgroundRemoval>
                    </a14:imgEffect>
                    <a14:imgEffect>
                      <a14:saturation sat="4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13"/>
          <a:stretch/>
        </p:blipFill>
        <p:spPr bwMode="auto">
          <a:xfrm>
            <a:off x="8356243" y="4744099"/>
            <a:ext cx="3835757" cy="210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3737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ая выноска 6"/>
          <p:cNvSpPr/>
          <p:nvPr/>
        </p:nvSpPr>
        <p:spPr>
          <a:xfrm>
            <a:off x="379007" y="1794697"/>
            <a:ext cx="3147963" cy="2858283"/>
          </a:xfrm>
          <a:prstGeom prst="wedgeRectCallout">
            <a:avLst>
              <a:gd name="adj1" fmla="val -33333"/>
              <a:gd name="adj2" fmla="val 65112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1473" y="470452"/>
            <a:ext cx="10600561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Сбережения и их </a:t>
            </a:r>
            <a:r>
              <a:rPr lang="en-US" sz="4800" i="1" dirty="0" smtClean="0">
                <a:solidFill>
                  <a:schemeClr val="accent2">
                    <a:lumMod val="50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значени</a:t>
            </a:r>
            <a:r>
              <a:rPr lang="ru-RU" sz="4800" i="1" dirty="0" smtClean="0">
                <a:solidFill>
                  <a:schemeClr val="accent2">
                    <a:lumMod val="50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е</a:t>
            </a:r>
            <a:endParaRPr lang="ru-RU" sz="4800" i="1" dirty="0">
              <a:solidFill>
                <a:schemeClr val="accent2">
                  <a:lumMod val="5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6094" y="2011732"/>
            <a:ext cx="2973792" cy="2452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Откладывать деньги 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— это инвестиция в ваше будущее, даже если это небольшие суммы. Со временем накопления будут расти, приближая вас к мечтам.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8" name="Shape 2"/>
          <p:cNvSpPr/>
          <p:nvPr/>
        </p:nvSpPr>
        <p:spPr>
          <a:xfrm>
            <a:off x="3931442" y="1786966"/>
            <a:ext cx="510302" cy="510302"/>
          </a:xfrm>
          <a:prstGeom prst="roundRect">
            <a:avLst>
              <a:gd name="adj" fmla="val 18669"/>
            </a:avLst>
          </a:prstGeom>
          <a:solidFill>
            <a:schemeClr val="bg2"/>
          </a:solidFill>
          <a:ln w="22860">
            <a:solidFill>
              <a:schemeClr val="accent2">
                <a:lumMod val="50000"/>
              </a:schemeClr>
            </a:solidFill>
            <a:prstDash val="solid"/>
          </a:ln>
        </p:spPr>
      </p:sp>
      <p:sp>
        <p:nvSpPr>
          <p:cNvPr id="9" name="Shape 2"/>
          <p:cNvSpPr/>
          <p:nvPr/>
        </p:nvSpPr>
        <p:spPr>
          <a:xfrm>
            <a:off x="3925847" y="3213461"/>
            <a:ext cx="510302" cy="510302"/>
          </a:xfrm>
          <a:prstGeom prst="roundRect">
            <a:avLst>
              <a:gd name="adj" fmla="val 18669"/>
            </a:avLst>
          </a:prstGeom>
          <a:solidFill>
            <a:schemeClr val="bg2"/>
          </a:solidFill>
          <a:ln w="22860">
            <a:solidFill>
              <a:schemeClr val="accent2">
                <a:lumMod val="50000"/>
              </a:schemeClr>
            </a:solidFill>
            <a:prstDash val="solid"/>
          </a:ln>
        </p:spPr>
      </p:sp>
      <p:sp>
        <p:nvSpPr>
          <p:cNvPr id="10" name="Shape 2"/>
          <p:cNvSpPr/>
          <p:nvPr/>
        </p:nvSpPr>
        <p:spPr>
          <a:xfrm>
            <a:off x="3925847" y="4652980"/>
            <a:ext cx="510302" cy="510302"/>
          </a:xfrm>
          <a:prstGeom prst="roundRect">
            <a:avLst>
              <a:gd name="adj" fmla="val 18669"/>
            </a:avLst>
          </a:prstGeom>
          <a:solidFill>
            <a:schemeClr val="bg2"/>
          </a:solidFill>
          <a:ln w="22860">
            <a:solidFill>
              <a:schemeClr val="accent2">
                <a:lumMod val="50000"/>
              </a:schemeClr>
            </a:solidFill>
            <a:prstDash val="solid"/>
          </a:ln>
        </p:spPr>
      </p:sp>
      <p:sp>
        <p:nvSpPr>
          <p:cNvPr id="11" name="Text 3"/>
          <p:cNvSpPr/>
          <p:nvPr/>
        </p:nvSpPr>
        <p:spPr>
          <a:xfrm>
            <a:off x="4596323" y="1786966"/>
            <a:ext cx="5836546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Традиционная копилка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2" name="Text 4"/>
          <p:cNvSpPr/>
          <p:nvPr/>
        </p:nvSpPr>
        <p:spPr>
          <a:xfrm>
            <a:off x="4596323" y="2345710"/>
            <a:ext cx="5836546" cy="884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Простой и наглядный способ для небольших сумм и краткосрочных целей.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4596323" y="3256680"/>
            <a:ext cx="3260646" cy="423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Банковский счёт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4" name="Text 7"/>
          <p:cNvSpPr/>
          <p:nvPr/>
        </p:nvSpPr>
        <p:spPr>
          <a:xfrm>
            <a:off x="4596323" y="3816631"/>
            <a:ext cx="5435951" cy="1179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Безопасное хранение средств и возможность получения небольшого дохода (процентов).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4596323" y="4664291"/>
            <a:ext cx="5435951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Bahnschrift SemiBold SemiConden" panose="020B0502040204020203" pitchFamily="34" charset="0"/>
                <a:ea typeface="Marcellus" pitchFamily="34" charset="-122"/>
                <a:cs typeface="Marcellus" pitchFamily="34" charset="-120"/>
              </a:rPr>
              <a:t>Электронные кошельки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4596322" y="5253888"/>
            <a:ext cx="5435951" cy="1179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  <a:ea typeface="Montserrat" pitchFamily="34" charset="-122"/>
                <a:cs typeface="Montserrat" pitchFamily="34" charset="-120"/>
              </a:rPr>
              <a:t>Удобный инструмент для онлайн-операций и автоматического накопления.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7283" y1="16413" x2="47283" y2="16413"/>
                      </a14:backgroundRemoval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425" y="4186907"/>
            <a:ext cx="2790886" cy="279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8987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5178" y="361407"/>
            <a:ext cx="10856822" cy="1280890"/>
          </a:xfrm>
        </p:spPr>
        <p:txBody>
          <a:bodyPr>
            <a:noAutofit/>
          </a:bodyPr>
          <a:lstStyle/>
          <a:p>
            <a:pPr algn="ctr"/>
            <a:r>
              <a:rPr lang="ru-RU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Осторожно: Финансовые опасности!</a:t>
            </a:r>
            <a:endParaRPr lang="ru-RU" sz="4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45719" cy="957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Загнутый угол 4"/>
          <p:cNvSpPr/>
          <p:nvPr/>
        </p:nvSpPr>
        <p:spPr>
          <a:xfrm>
            <a:off x="557348" y="1730828"/>
            <a:ext cx="3509554" cy="4957355"/>
          </a:xfrm>
          <a:prstGeom prst="foldedCorner">
            <a:avLst/>
          </a:prstGeo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нутый угол 5"/>
          <p:cNvSpPr/>
          <p:nvPr/>
        </p:nvSpPr>
        <p:spPr>
          <a:xfrm>
            <a:off x="4481791" y="1730826"/>
            <a:ext cx="3509554" cy="4957355"/>
          </a:xfrm>
          <a:prstGeom prst="foldedCorner">
            <a:avLst/>
          </a:prstGeo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нутый угол 6"/>
          <p:cNvSpPr/>
          <p:nvPr/>
        </p:nvSpPr>
        <p:spPr>
          <a:xfrm>
            <a:off x="8325394" y="1730827"/>
            <a:ext cx="3509554" cy="4957355"/>
          </a:xfrm>
          <a:prstGeom prst="foldedCorner">
            <a:avLst/>
          </a:prstGeo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6861" y="3248128"/>
            <a:ext cx="35505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Кредиты и, особенно, микрозаймы —</a:t>
            </a:r>
            <a:endParaRPr lang="ru-RU" sz="2800" dirty="0"/>
          </a:p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это ваши главные враги.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02278" y="2817240"/>
            <a:ext cx="35095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Огромные проценты по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микрозаймам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 могут привести к долговой яме, из которой очень сложно выбраться!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47018" y="2008902"/>
            <a:ext cx="358793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Bahnschrift Condensed" pitchFamily="34" charset="0"/>
              </a:rPr>
              <a:t>Золотое правило: 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брать кредит можно только в самом крайнем случае (жизненно необходимое лекарство или средство реабилитации) и только после тщательного расчета: 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"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Смогу ли я платить каждый месяц, не ущемляя себя в еде и лекарствах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?"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1630" y1="44663" x2="41630" y2="44663"/>
                        <a14:foregroundMark x1="55978" y1="45649" x2="55978" y2="45649"/>
                      </a14:backgroundRemoval>
                    </a14:imgEffect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768" y="4957355"/>
            <a:ext cx="2614713" cy="173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966" y="4542616"/>
            <a:ext cx="3200379" cy="256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4298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4982" y="435429"/>
            <a:ext cx="10844400" cy="1280890"/>
          </a:xfrm>
        </p:spPr>
        <p:txBody>
          <a:bodyPr>
            <a:noAutofit/>
          </a:bodyPr>
          <a:lstStyle/>
          <a:p>
            <a:r>
              <a:rPr lang="ru-RU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Мошенники – ваш возможный разоритель</a:t>
            </a:r>
            <a:endParaRPr lang="ru-RU" sz="4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2196" y="1075874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Bahnschrift Condensed" pitchFamily="34" charset="0"/>
              </a:rPr>
              <a:t>Никогда и никому не сообщайте:</a:t>
            </a:r>
          </a:p>
          <a:p>
            <a:pPr marL="0" indent="0">
              <a:buNone/>
            </a:pPr>
            <a:endParaRPr lang="ru-RU" sz="2000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3917107"/>
              </p:ext>
            </p:extLst>
          </p:nvPr>
        </p:nvGraphicFramePr>
        <p:xfrm>
          <a:off x="766355" y="1704704"/>
          <a:ext cx="1109531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1729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176" y="130628"/>
            <a:ext cx="10996159" cy="1280890"/>
          </a:xfrm>
        </p:spPr>
        <p:txBody>
          <a:bodyPr>
            <a:noAutofit/>
          </a:bodyPr>
          <a:lstStyle/>
          <a:p>
            <a:pPr algn="ctr"/>
            <a:r>
              <a:rPr lang="ru-RU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План действий: Как узнать о своих </a:t>
            </a:r>
            <a:r>
              <a:rPr lang="ru-RU" sz="4800" i="1" dirty="0" smtClean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/>
            </a:r>
            <a:br>
              <a:rPr lang="ru-RU" sz="4800" i="1" dirty="0" smtClean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</a:br>
            <a:r>
              <a:rPr lang="ru-RU" sz="4800" i="1" dirty="0" smtClean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льготах</a:t>
            </a:r>
            <a:r>
              <a:rPr lang="ru-RU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?</a:t>
            </a:r>
            <a:endParaRPr lang="ru-RU" sz="4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817326"/>
            <a:ext cx="45719" cy="9389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 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/>
          </p:nvPr>
        </p:nvGraphicFramePr>
        <p:xfrm>
          <a:off x="896983" y="1530531"/>
          <a:ext cx="1109531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31816" y="1931015"/>
            <a:ext cx="52861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Обратитесь в общественные организации, которые помогают людям с вашим видом инвалидности. Они часто обладают самой актуальной практической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информацией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Bahnschrift Condensed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35932" y="2146458"/>
            <a:ext cx="52599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ahnschrift Condensed" pitchFamily="34" charset="0"/>
              </a:rPr>
              <a:t>Изучите свою ИПРА. В ней перечислены все положенные вам средства и услуги реабилитации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237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5806" y="470262"/>
            <a:ext cx="10519954" cy="1280890"/>
          </a:xfrm>
        </p:spPr>
        <p:txBody>
          <a:bodyPr>
            <a:noAutofit/>
          </a:bodyPr>
          <a:lstStyle/>
          <a:p>
            <a:pPr algn="ctr"/>
            <a:r>
              <a:rPr lang="ru-RU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Куда обращаться за оформлением льгот?</a:t>
            </a:r>
            <a:endParaRPr lang="ru-RU" sz="4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813064"/>
              </p:ext>
            </p:extLst>
          </p:nvPr>
        </p:nvGraphicFramePr>
        <p:xfrm>
          <a:off x="783772" y="1574075"/>
          <a:ext cx="1109531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40102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55"/>
          <a:stretch/>
        </p:blipFill>
        <p:spPr bwMode="auto">
          <a:xfrm>
            <a:off x="113211" y="4541259"/>
            <a:ext cx="2476001" cy="230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766" y="0"/>
            <a:ext cx="10879234" cy="1280890"/>
          </a:xfrm>
        </p:spPr>
        <p:txBody>
          <a:bodyPr>
            <a:noAutofit/>
          </a:bodyPr>
          <a:lstStyle/>
          <a:p>
            <a:pPr algn="ctr"/>
            <a:r>
              <a:rPr lang="ru-RU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Краткий план действий с сегодняшнего дня:</a:t>
            </a:r>
            <a:endParaRPr lang="ru-RU" sz="4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214948" cy="24384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02547943"/>
              </p:ext>
            </p:extLst>
          </p:nvPr>
        </p:nvGraphicFramePr>
        <p:xfrm>
          <a:off x="304801" y="1582783"/>
          <a:ext cx="11773988" cy="51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126" name="Picture 6" descr="Picture background"/>
          <p:cNvPicPr>
            <a:picLocks noChangeAspect="1" noChangeArrowheads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394" y="701407"/>
            <a:ext cx="2128880" cy="212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1899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3005" y="44123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sz="4800" i="1" dirty="0">
                <a:solidFill>
                  <a:schemeClr val="accent2">
                    <a:lumMod val="50000"/>
                  </a:schemeClr>
                </a:solidFill>
                <a:latin typeface="Bahnschrift SemiBold SemiConden" pitchFamily="34" charset="0"/>
              </a:rPr>
              <a:t>Финансовый итог</a:t>
            </a:r>
            <a:endParaRPr lang="ru-RU" sz="4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7286" y="1264556"/>
            <a:ext cx="45719" cy="14623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       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6944188"/>
              </p:ext>
            </p:extLst>
          </p:nvPr>
        </p:nvGraphicFramePr>
        <p:xfrm>
          <a:off x="1785887" y="1598750"/>
          <a:ext cx="10275483" cy="4980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393"/>
          <a:stretch/>
        </p:blipFill>
        <p:spPr bwMode="auto">
          <a:xfrm>
            <a:off x="251823" y="4637314"/>
            <a:ext cx="2870926" cy="223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573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55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225</TotalTime>
  <Words>950</Words>
  <Application>Microsoft Office PowerPoint</Application>
  <PresentationFormat>Широкоэкранный</PresentationFormat>
  <Paragraphs>94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Bahnschrift Condensed</vt:lpstr>
      <vt:lpstr>Bahnschrift SemiBold Condensed</vt:lpstr>
      <vt:lpstr>Bahnschrift SemiBold SemiConden</vt:lpstr>
      <vt:lpstr>Century Gothic</vt:lpstr>
      <vt:lpstr>Marcellus</vt:lpstr>
      <vt:lpstr>Montserrat</vt:lpstr>
      <vt:lpstr>Wingdings</vt:lpstr>
      <vt:lpstr>Wingdings 3</vt:lpstr>
      <vt:lpstr>Легкий дым</vt:lpstr>
      <vt:lpstr>Основы финансовой грамотности</vt:lpstr>
      <vt:lpstr>Почему финансовая грамотность важна?</vt:lpstr>
      <vt:lpstr>Главная цель финансовой грамотности</vt:lpstr>
      <vt:lpstr>Пять ключевых принципов финансовой грамотности </vt:lpstr>
      <vt:lpstr>Про льготы, субсидии, пособия и помощь от государства…</vt:lpstr>
      <vt:lpstr>Ваши финансовые помощники и права</vt:lpstr>
      <vt:lpstr>Как составить личный бюджет?</vt:lpstr>
      <vt:lpstr>Сбережения и их значение</vt:lpstr>
      <vt:lpstr>Осторожно: Финансовые опасности!</vt:lpstr>
      <vt:lpstr>Мошенники – ваш возможный разоритель</vt:lpstr>
      <vt:lpstr>План действий: Как узнать о своих  льготах?</vt:lpstr>
      <vt:lpstr>Куда обращаться за оформлением льгот?</vt:lpstr>
      <vt:lpstr>Краткий план действий с сегодняшнего дня:</vt:lpstr>
      <vt:lpstr>Финансовый итог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финансовой грамотности для лиц с ОВЗ</dc:title>
  <dc:creator>абобус2013</dc:creator>
  <cp:lastModifiedBy>абобус2013</cp:lastModifiedBy>
  <cp:revision>16</cp:revision>
  <dcterms:created xsi:type="dcterms:W3CDTF">2025-11-04T13:11:36Z</dcterms:created>
  <dcterms:modified xsi:type="dcterms:W3CDTF">2025-11-09T15:21:55Z</dcterms:modified>
</cp:coreProperties>
</file>