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1"/>
  </p:notesMasterIdLst>
  <p:sldIdLst>
    <p:sldId id="279" r:id="rId2"/>
    <p:sldId id="274" r:id="rId3"/>
    <p:sldId id="275" r:id="rId4"/>
    <p:sldId id="273" r:id="rId5"/>
    <p:sldId id="277" r:id="rId6"/>
    <p:sldId id="280" r:id="rId7"/>
    <p:sldId id="268" r:id="rId8"/>
    <p:sldId id="278" r:id="rId9"/>
    <p:sldId id="276" r:id="rId10"/>
  </p:sldIdLst>
  <p:sldSz cx="9144000" cy="5143500" type="screen16x9"/>
  <p:notesSz cx="6797675" cy="9926638"/>
  <p:embeddedFontLst>
    <p:embeddedFont>
      <p:font typeface="Arial Narrow" panose="020B0606020202030204" pitchFamily="34" charset="0"/>
      <p:regular r:id="rId12"/>
      <p:bold r:id="rId13"/>
      <p:italic r:id="rId14"/>
      <p:boldItalic r:id="rId15"/>
    </p:embeddedFont>
    <p:embeddedFont>
      <p:font typeface="Montserrat" panose="020B0604020202020204" charset="0"/>
      <p:regular r:id="rId16"/>
      <p:bold r:id="rId17"/>
      <p:italic r:id="rId18"/>
      <p:boldItalic r:id="rId19"/>
    </p:embeddedFont>
    <p:embeddedFont>
      <p:font typeface="Montserrat Alternates" panose="020B060402020202020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orbel" panose="020B050302020402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7" roundtripDataSignature="AMtx7miqqSvIr8pgr3ESkCdcHmHYWJqny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05B"/>
    <a:srgbClr val="00C05C"/>
    <a:srgbClr val="01C05B"/>
    <a:srgbClr val="FFC9C9"/>
    <a:srgbClr val="FFE8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33"/>
    <p:restoredTop sz="94659"/>
  </p:normalViewPr>
  <p:slideViewPr>
    <p:cSldViewPr snapToGrid="0">
      <p:cViewPr varScale="1">
        <p:scale>
          <a:sx n="100" d="100"/>
          <a:sy n="100" d="100"/>
        </p:scale>
        <p:origin x="84" y="23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47" Type="http://customschemas.google.com/relationships/presentationmetadata" Target="meta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font" Target="fonts/font19.fntdata"/><Relationship Id="rId4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4:notes"/>
          <p:cNvSpPr txBox="1">
            <a:spLocks noGrp="1"/>
          </p:cNvSpPr>
          <p:nvPr>
            <p:ph type="body" idx="1"/>
          </p:nvPr>
        </p:nvSpPr>
        <p:spPr>
          <a:xfrm>
            <a:off x="744498" y="5740259"/>
            <a:ext cx="5955983" cy="543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000" tIns="107000" rIns="107000" bIns="1070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/>
          </a:p>
        </p:txBody>
      </p:sp>
      <p:sp>
        <p:nvSpPr>
          <p:cNvPr id="37" name="Google Shape;3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04800" y="906463"/>
            <a:ext cx="8054975" cy="45323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03342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6f56fe885a_0_5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284" name="Google Shape;284;g16f56fe885a_0_5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50243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6f56fe885a_0_5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294" name="Google Shape;294;g16f56fe885a_0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63107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6f56fe885a_0_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303" name="Google Shape;303;g16f56fe885a_0_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28690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6f56fe885a_0_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g16f56fe885a_0_6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Есть несколько форматов участия – три трека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Работа над заданным кейсом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Организации-партнеры задают кейсы для решения.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Участники работают над предложенной темой с менторами, консультантами и координаторами.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Свой проект или стартап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зависимости от степени проработанности проекта: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Ментор помогает доработать проект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Работа с ментором над продвижением проекта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Социальный проект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Реализация работ по экологии или безопасности. Примерами таких работ могут быть организация экологических меропритий, кураторство над подшефными природными объектами и т.д.)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9" name="Google Shape;329;g16f56fe885a_0_60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4926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5:notes"/>
          <p:cNvSpPr txBox="1">
            <a:spLocks noGrp="1"/>
          </p:cNvSpPr>
          <p:nvPr>
            <p:ph type="body" idx="1"/>
          </p:nvPr>
        </p:nvSpPr>
        <p:spPr>
          <a:xfrm>
            <a:off x="744498" y="5815788"/>
            <a:ext cx="5955983" cy="4758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000" tIns="53475" rIns="107000" bIns="534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" name="Google Shape;7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425" y="1511300"/>
            <a:ext cx="7248525" cy="40782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54491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16f56fe885a_0_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416" name="Google Shape;416;g16f56fe885a_0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74439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425" y="1511300"/>
            <a:ext cx="7248525" cy="40782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1:notes"/>
          <p:cNvSpPr txBox="1">
            <a:spLocks noGrp="1"/>
          </p:cNvSpPr>
          <p:nvPr>
            <p:ph type="body" idx="1"/>
          </p:nvPr>
        </p:nvSpPr>
        <p:spPr>
          <a:xfrm>
            <a:off x="744498" y="5815788"/>
            <a:ext cx="5955983" cy="4758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000" tIns="53475" rIns="107000" bIns="534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3" name="Google Shape;153;p1:notes"/>
          <p:cNvSpPr txBox="1">
            <a:spLocks noGrp="1"/>
          </p:cNvSpPr>
          <p:nvPr>
            <p:ph type="sldNum" idx="12"/>
          </p:nvPr>
        </p:nvSpPr>
        <p:spPr>
          <a:xfrm>
            <a:off x="4217098" y="11478420"/>
            <a:ext cx="3226157" cy="606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000" tIns="53475" rIns="107000" bIns="534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292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7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3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3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3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9" name="Google Shape;49;p3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3" name="Google Shape;53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3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2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8.jpeg"/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12" Type="http://schemas.openxmlformats.org/officeDocument/2006/relationships/image" Target="../media/image2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11" Type="http://schemas.openxmlformats.org/officeDocument/2006/relationships/image" Target="../media/image2.png"/><Relationship Id="rId5" Type="http://schemas.openxmlformats.org/officeDocument/2006/relationships/image" Target="../media/image21.jpg"/><Relationship Id="rId10" Type="http://schemas.openxmlformats.org/officeDocument/2006/relationships/image" Target="../media/image26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34.gif"/><Relationship Id="rId4" Type="http://schemas.openxmlformats.org/officeDocument/2006/relationships/hyperlink" Target="about:blan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C05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14"/>
          <p:cNvSpPr/>
          <p:nvPr/>
        </p:nvSpPr>
        <p:spPr>
          <a:xfrm>
            <a:off x="5553073" y="-1768683"/>
            <a:ext cx="4906535" cy="504501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" name="Google Shape;41;p14"/>
          <p:cNvPicPr preferRelativeResize="0"/>
          <p:nvPr/>
        </p:nvPicPr>
        <p:blipFill rotWithShape="1">
          <a:blip r:embed="rId3">
            <a:alphaModFix/>
          </a:blip>
          <a:srcRect b="21342"/>
          <a:stretch/>
        </p:blipFill>
        <p:spPr>
          <a:xfrm>
            <a:off x="6662730" y="753825"/>
            <a:ext cx="1946922" cy="128779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91;g16f56fe885a_0_503"/>
          <p:cNvSpPr txBox="1"/>
          <p:nvPr/>
        </p:nvSpPr>
        <p:spPr>
          <a:xfrm>
            <a:off x="359713" y="2991820"/>
            <a:ext cx="5664703" cy="1731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lvl="0">
              <a:buSzPts val="1500"/>
            </a:pPr>
            <a:r>
              <a:rPr lang="ru-RU" sz="3600" b="1" dirty="0">
                <a:solidFill>
                  <a:schemeClr val="bg1"/>
                </a:solidFill>
                <a:latin typeface="Corbel" panose="020B0503020204020204" pitchFamily="34" charset="0"/>
              </a:rPr>
              <a:t>«Зелёный свет» — </a:t>
            </a:r>
            <a:r>
              <a:rPr lang="ru-RU" sz="2400" b="1" dirty="0">
                <a:solidFill>
                  <a:schemeClr val="bg1"/>
                </a:solidFill>
                <a:latin typeface="Corbel" panose="020B0503020204020204" pitchFamily="34" charset="0"/>
              </a:rPr>
              <a:t>студенческий акселератор проектов в области экологии, охраны труда и социального </a:t>
            </a:r>
            <a:r>
              <a:rPr lang="ru-RU" sz="2400" b="1" dirty="0" err="1">
                <a:solidFill>
                  <a:schemeClr val="bg1"/>
                </a:solidFill>
                <a:latin typeface="Corbel" panose="020B0503020204020204" pitchFamily="34" charset="0"/>
              </a:rPr>
              <a:t>волонтерства</a:t>
            </a:r>
            <a:endParaRPr lang="ru-RU" sz="24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126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6f56fe885a_0_503"/>
          <p:cNvSpPr txBox="1"/>
          <p:nvPr/>
        </p:nvSpPr>
        <p:spPr>
          <a:xfrm>
            <a:off x="329235" y="1284976"/>
            <a:ext cx="2755870" cy="1361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orbel"/>
                <a:cs typeface="Calibri" panose="020F0502020204030204" pitchFamily="34" charset="0"/>
                <a:sym typeface="Corbel"/>
              </a:rPr>
              <a:t>Миссия — </a:t>
            </a:r>
            <a:r>
              <a:rPr lang="ru-RU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orbel"/>
                <a:cs typeface="Calibri" panose="020F0502020204030204" pitchFamily="34" charset="0"/>
                <a:sym typeface="Corbel"/>
              </a:rPr>
              <a:t>найти и поддержать перспективных студентов, готовых реализовывать сложные корпоративные проекты или имеют собственные инициативы в сфере экологии и охраны труда</a:t>
            </a:r>
            <a:endParaRPr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orbel"/>
              <a:cs typeface="Calibri" panose="020F0502020204030204" pitchFamily="34" charset="0"/>
              <a:sym typeface="Corbel"/>
            </a:endParaRPr>
          </a:p>
        </p:txBody>
      </p:sp>
      <p:pic>
        <p:nvPicPr>
          <p:cNvPr id="288" name="Google Shape;288;g16f56fe885a_0_5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8099" y="147968"/>
            <a:ext cx="869023" cy="523158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g16f56fe885a_0_503"/>
          <p:cNvSpPr/>
          <p:nvPr/>
        </p:nvSpPr>
        <p:spPr>
          <a:xfrm>
            <a:off x="329235" y="291882"/>
            <a:ext cx="4698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3600" b="1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О проекте</a:t>
            </a: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34"/>
          <a:stretch/>
        </p:blipFill>
        <p:spPr>
          <a:xfrm>
            <a:off x="3347041" y="1284976"/>
            <a:ext cx="5673383" cy="3255220"/>
          </a:xfrm>
          <a:prstGeom prst="rect">
            <a:avLst/>
          </a:prstGeom>
        </p:spPr>
      </p:pic>
      <p:sp>
        <p:nvSpPr>
          <p:cNvPr id="15" name="Google Shape;291;g16f56fe885a_0_503"/>
          <p:cNvSpPr txBox="1"/>
          <p:nvPr/>
        </p:nvSpPr>
        <p:spPr>
          <a:xfrm>
            <a:off x="329235" y="3824646"/>
            <a:ext cx="2755871" cy="71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orbel"/>
                <a:cs typeface="Calibri" panose="020F0502020204030204" pitchFamily="34" charset="0"/>
                <a:sym typeface="Corbel"/>
              </a:rPr>
              <a:t>Целевая аудитория </a:t>
            </a:r>
            <a:r>
              <a:rPr lang="ru-RU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orbel"/>
                <a:cs typeface="Calibri" panose="020F0502020204030204" pitchFamily="34" charset="0"/>
                <a:sym typeface="Corbel"/>
              </a:rPr>
              <a:t>— студенты российских вузов и </a:t>
            </a:r>
            <a:r>
              <a:rPr lang="ru-RU" b="0" i="0" u="none" strike="noStrike" cap="none" dirty="0" err="1">
                <a:solidFill>
                  <a:schemeClr val="dk1"/>
                </a:solidFill>
                <a:latin typeface="Calibri" panose="020F0502020204030204" pitchFamily="34" charset="0"/>
                <a:ea typeface="Corbel"/>
                <a:cs typeface="Calibri" panose="020F0502020204030204" pitchFamily="34" charset="0"/>
                <a:sym typeface="Corbel"/>
              </a:rPr>
              <a:t>ссузов</a:t>
            </a:r>
            <a:r>
              <a:rPr lang="ru-RU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orbel"/>
                <a:cs typeface="Calibri" panose="020F0502020204030204" pitchFamily="34" charset="0"/>
                <a:sym typeface="Corbel"/>
              </a:rPr>
              <a:t> люб</a:t>
            </a:r>
            <a:r>
              <a:rPr lang="ru-RU" dirty="0">
                <a:solidFill>
                  <a:schemeClr val="dk1"/>
                </a:solidFill>
                <a:latin typeface="Calibri" panose="020F0502020204030204" pitchFamily="34" charset="0"/>
                <a:ea typeface="Corbel"/>
                <a:cs typeface="Calibri" panose="020F0502020204030204" pitchFamily="34" charset="0"/>
                <a:sym typeface="Corbel"/>
              </a:rPr>
              <a:t>ой</a:t>
            </a:r>
            <a:r>
              <a:rPr lang="ru-RU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orbel"/>
                <a:cs typeface="Calibri" panose="020F0502020204030204" pitchFamily="34" charset="0"/>
                <a:sym typeface="Corbel"/>
              </a:rPr>
              <a:t> специальности</a:t>
            </a:r>
            <a:endParaRPr sz="105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Google Shape;39;p14">
            <a:extLst>
              <a:ext uri="{FF2B5EF4-FFF2-40B4-BE49-F238E27FC236}">
                <a16:creationId xmlns:a16="http://schemas.microsoft.com/office/drawing/2014/main" id="{0AAAA4F3-D7BF-7047-A0E9-3CA07188FE9E}"/>
              </a:ext>
            </a:extLst>
          </p:cNvPr>
          <p:cNvSpPr/>
          <p:nvPr/>
        </p:nvSpPr>
        <p:spPr>
          <a:xfrm>
            <a:off x="0" y="0"/>
            <a:ext cx="208344" cy="5143500"/>
          </a:xfrm>
          <a:prstGeom prst="rect">
            <a:avLst/>
          </a:prstGeom>
          <a:solidFill>
            <a:srgbClr val="00C05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3285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05;p25">
            <a:extLst>
              <a:ext uri="{FF2B5EF4-FFF2-40B4-BE49-F238E27FC236}">
                <a16:creationId xmlns:a16="http://schemas.microsoft.com/office/drawing/2014/main" id="{2F1F819F-EEF9-E24E-B6E4-7F92397F9D16}"/>
              </a:ext>
            </a:extLst>
          </p:cNvPr>
          <p:cNvSpPr/>
          <p:nvPr/>
        </p:nvSpPr>
        <p:spPr>
          <a:xfrm>
            <a:off x="390533" y="3734181"/>
            <a:ext cx="504000" cy="504000"/>
          </a:xfrm>
          <a:prstGeom prst="ellipse">
            <a:avLst/>
          </a:prstGeom>
          <a:solidFill>
            <a:srgbClr val="00C05B">
              <a:alpha val="5500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1C0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05;p25">
            <a:extLst>
              <a:ext uri="{FF2B5EF4-FFF2-40B4-BE49-F238E27FC236}">
                <a16:creationId xmlns:a16="http://schemas.microsoft.com/office/drawing/2014/main" id="{D605558B-8310-F84E-8476-06058C923E4A}"/>
              </a:ext>
            </a:extLst>
          </p:cNvPr>
          <p:cNvSpPr/>
          <p:nvPr/>
        </p:nvSpPr>
        <p:spPr>
          <a:xfrm>
            <a:off x="367979" y="2880701"/>
            <a:ext cx="504000" cy="504000"/>
          </a:xfrm>
          <a:prstGeom prst="ellipse">
            <a:avLst/>
          </a:prstGeom>
          <a:solidFill>
            <a:srgbClr val="00C05B">
              <a:alpha val="7300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>
              <a:buSzPts val="1400"/>
            </a:pPr>
            <a:endParaRPr b="1" dirty="0">
              <a:solidFill>
                <a:srgbClr val="01C05B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3" name="Google Shape;105;p25">
            <a:extLst>
              <a:ext uri="{FF2B5EF4-FFF2-40B4-BE49-F238E27FC236}">
                <a16:creationId xmlns:a16="http://schemas.microsoft.com/office/drawing/2014/main" id="{1C0E4A7F-2CBC-BE4A-8120-F0B17E76B21E}"/>
              </a:ext>
            </a:extLst>
          </p:cNvPr>
          <p:cNvSpPr/>
          <p:nvPr/>
        </p:nvSpPr>
        <p:spPr>
          <a:xfrm>
            <a:off x="367979" y="2048136"/>
            <a:ext cx="504000" cy="504000"/>
          </a:xfrm>
          <a:prstGeom prst="ellipse">
            <a:avLst/>
          </a:prstGeom>
          <a:solidFill>
            <a:srgbClr val="00C05B">
              <a:alpha val="7300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>
              <a:buSzPts val="1400"/>
            </a:pPr>
            <a:endParaRPr b="1" dirty="0">
              <a:solidFill>
                <a:srgbClr val="01C05B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0" name="Google Shape;105;p25">
            <a:extLst>
              <a:ext uri="{FF2B5EF4-FFF2-40B4-BE49-F238E27FC236}">
                <a16:creationId xmlns:a16="http://schemas.microsoft.com/office/drawing/2014/main" id="{6648E469-4BBB-CE43-B973-EE882906B9CC}"/>
              </a:ext>
            </a:extLst>
          </p:cNvPr>
          <p:cNvSpPr/>
          <p:nvPr/>
        </p:nvSpPr>
        <p:spPr>
          <a:xfrm>
            <a:off x="367979" y="1215571"/>
            <a:ext cx="504000" cy="504000"/>
          </a:xfrm>
          <a:prstGeom prst="ellipse">
            <a:avLst/>
          </a:prstGeom>
          <a:solidFill>
            <a:srgbClr val="00C05B">
              <a:alpha val="7300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1C0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" name="Google Shape;296;g16f56fe885a_0_5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8099" y="147968"/>
            <a:ext cx="869023" cy="523158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g16f56fe885a_0_512"/>
          <p:cNvSpPr/>
          <p:nvPr/>
        </p:nvSpPr>
        <p:spPr>
          <a:xfrm>
            <a:off x="329235" y="291882"/>
            <a:ext cx="4698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36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Цели и задачи</a:t>
            </a:r>
            <a:endParaRPr sz="3600" b="1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99" name="Google Shape;299;g16f56fe885a_0_512"/>
          <p:cNvSpPr txBox="1"/>
          <p:nvPr/>
        </p:nvSpPr>
        <p:spPr>
          <a:xfrm>
            <a:off x="1168400" y="1172542"/>
            <a:ext cx="3634188" cy="3731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1270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ru-RU" sz="1400" b="1" i="0" u="none" strike="noStrike" cap="none" dirty="0">
                <a:solidFill>
                  <a:srgbClr val="00C05B"/>
                </a:solidFill>
                <a:latin typeface="Calibri" panose="020F0502020204030204" pitchFamily="34" charset="0"/>
                <a:ea typeface="Corbel"/>
                <a:cs typeface="Calibri" panose="020F0502020204030204" pitchFamily="34" charset="0"/>
                <a:sym typeface="Corbel"/>
              </a:rPr>
              <a:t>Выявление и развитие будущих лидеров </a:t>
            </a:r>
          </a:p>
          <a:p>
            <a:pPr marL="1270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orbel"/>
                <a:cs typeface="Calibri" panose="020F0502020204030204" pitchFamily="34" charset="0"/>
                <a:sym typeface="Corbel"/>
              </a:rPr>
              <a:t>в области экологии и безопасности труда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1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orbel"/>
              <a:cs typeface="Calibri" panose="020F0502020204030204" pitchFamily="34" charset="0"/>
              <a:sym typeface="Corbel"/>
            </a:endParaRPr>
          </a:p>
          <a:p>
            <a:pPr marL="1270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ru-RU" sz="1400" b="1" i="0" u="none" strike="noStrike" cap="none" dirty="0">
                <a:solidFill>
                  <a:srgbClr val="01C05B"/>
                </a:solidFill>
                <a:latin typeface="Calibri" panose="020F0502020204030204" pitchFamily="34" charset="0"/>
                <a:ea typeface="Corbel"/>
                <a:cs typeface="Calibri" panose="020F0502020204030204" pitchFamily="34" charset="0"/>
                <a:sym typeface="Corbel"/>
              </a:rPr>
              <a:t>Создание единого пространства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orbel"/>
                <a:cs typeface="Calibri" panose="020F0502020204030204" pitchFamily="34" charset="0"/>
                <a:sym typeface="Corbel"/>
              </a:rPr>
              <a:t> 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orbel"/>
                <a:cs typeface="Calibri" panose="020F0502020204030204" pitchFamily="34" charset="0"/>
                <a:sym typeface="Corbel"/>
              </a:rPr>
              <a:t>(молодые кадры + бизнес + представители органов власти + НКО) для разработки </a:t>
            </a:r>
            <a:br>
              <a:rPr lang="ru-RU" sz="1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orbel"/>
                <a:cs typeface="Calibri" panose="020F0502020204030204" pitchFamily="34" charset="0"/>
                <a:sym typeface="Corbel"/>
              </a:rPr>
            </a:br>
            <a:r>
              <a:rPr lang="ru-RU" sz="1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orbel"/>
                <a:cs typeface="Calibri" panose="020F0502020204030204" pitchFamily="34" charset="0"/>
                <a:sym typeface="Corbel"/>
              </a:rPr>
              <a:t>и реализации проектов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14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orbel"/>
              <a:cs typeface="Calibri" panose="020F0502020204030204" pitchFamily="34" charset="0"/>
              <a:sym typeface="Corbel"/>
            </a:endParaRPr>
          </a:p>
          <a:p>
            <a:pPr marL="12700" algn="just">
              <a:buClr>
                <a:schemeClr val="dk1"/>
              </a:buClr>
              <a:buSzPts val="1400"/>
            </a:pPr>
            <a:r>
              <a:rPr lang="ru-RU" b="1" dirty="0">
                <a:solidFill>
                  <a:srgbClr val="01C05B"/>
                </a:solidFill>
                <a:latin typeface="Calibri" panose="020F0502020204030204" pitchFamily="34" charset="0"/>
                <a:ea typeface="Corbel"/>
                <a:cs typeface="Calibri" panose="020F0502020204030204" pitchFamily="34" charset="0"/>
                <a:sym typeface="Corbel"/>
              </a:rPr>
              <a:t>Популяризация</a:t>
            </a:r>
            <a:r>
              <a:rPr lang="ru-RU" dirty="0">
                <a:solidFill>
                  <a:schemeClr val="dk1"/>
                </a:solidFill>
                <a:latin typeface="Calibri" panose="020F0502020204030204" pitchFamily="34" charset="0"/>
                <a:ea typeface="Corbel"/>
                <a:cs typeface="Calibri" panose="020F0502020204030204" pitchFamily="34" charset="0"/>
                <a:sym typeface="Corbel"/>
              </a:rPr>
              <a:t> направления «экология» и «охрана труда»</a:t>
            </a:r>
          </a:p>
          <a:p>
            <a:pPr marL="12700" algn="just">
              <a:buClr>
                <a:schemeClr val="dk1"/>
              </a:buClr>
              <a:buSzPts val="1400"/>
            </a:pPr>
            <a:endParaRPr lang="ru-RU" dirty="0">
              <a:solidFill>
                <a:schemeClr val="dk1"/>
              </a:solidFill>
              <a:latin typeface="Calibri" panose="020F0502020204030204" pitchFamily="34" charset="0"/>
              <a:ea typeface="Corbel"/>
              <a:cs typeface="Calibri" panose="020F0502020204030204" pitchFamily="34" charset="0"/>
              <a:sym typeface="Corbel"/>
            </a:endParaRPr>
          </a:p>
          <a:p>
            <a:pPr marL="1270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ru-RU" sz="1400" b="1" i="0" u="none" strike="noStrike" cap="none" dirty="0">
                <a:solidFill>
                  <a:srgbClr val="01C05B"/>
                </a:solidFill>
                <a:latin typeface="Calibri" panose="020F0502020204030204" pitchFamily="34" charset="0"/>
                <a:ea typeface="Corbel"/>
                <a:cs typeface="Calibri" panose="020F0502020204030204" pitchFamily="34" charset="0"/>
                <a:sym typeface="Corbel"/>
              </a:rPr>
              <a:t>Социальный лифт</a:t>
            </a:r>
            <a:r>
              <a:rPr lang="ru-RU" sz="1400" b="0" i="0" u="none" strike="noStrike" cap="none" dirty="0">
                <a:solidFill>
                  <a:srgbClr val="01C05B"/>
                </a:solidFill>
                <a:latin typeface="Calibri" panose="020F0502020204030204" pitchFamily="34" charset="0"/>
                <a:ea typeface="Corbel"/>
                <a:cs typeface="Calibri" panose="020F0502020204030204" pitchFamily="34" charset="0"/>
                <a:sym typeface="Corbel"/>
              </a:rPr>
              <a:t> </a:t>
            </a:r>
            <a:r>
              <a:rPr lang="ru-RU" sz="1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orbel"/>
                <a:cs typeface="Calibri" panose="020F0502020204030204" pitchFamily="34" charset="0"/>
                <a:sym typeface="Corbel"/>
              </a:rPr>
              <a:t>для студентов, в том числе из регионов – помощь в самоопределении в профессии, получении необходимых практических навыков, знакомство с потенциальными работодателями и рынком </a:t>
            </a:r>
            <a:r>
              <a:rPr lang="ru-RU" sz="1400" b="0" i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orbel"/>
                <a:cs typeface="Calibri" panose="020F0502020204030204" pitchFamily="34" charset="0"/>
                <a:sym typeface="Corbel"/>
              </a:rPr>
              <a:t>труда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1" r="23862"/>
          <a:stretch/>
        </p:blipFill>
        <p:spPr>
          <a:xfrm>
            <a:off x="5201081" y="1049469"/>
            <a:ext cx="3505453" cy="37516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26" y="1215571"/>
            <a:ext cx="462169" cy="4621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10" y="2069052"/>
            <a:ext cx="462169" cy="4621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10" y="2922533"/>
            <a:ext cx="484723" cy="4847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25" y="3713266"/>
            <a:ext cx="462169" cy="46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249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g16f56fe885a_0_5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8099" y="147968"/>
            <a:ext cx="869023" cy="523158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g16f56fe885a_0_520"/>
          <p:cNvSpPr/>
          <p:nvPr/>
        </p:nvSpPr>
        <p:spPr>
          <a:xfrm>
            <a:off x="329235" y="291882"/>
            <a:ext cx="4698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36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Результаты</a:t>
            </a:r>
            <a:endParaRPr sz="3600" b="1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09" name="Google Shape;309;g16f56fe885a_0_5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3783" y="2613176"/>
            <a:ext cx="2326611" cy="1481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g16f56fe885a_0_5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58818" y="982383"/>
            <a:ext cx="2261714" cy="1551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g16f56fe885a_0_5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58818" y="2613177"/>
            <a:ext cx="2261714" cy="1481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16f56fe885a_0_5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18956" y="982383"/>
            <a:ext cx="2156202" cy="1551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16f56fe885a_0_5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18956" y="2613176"/>
            <a:ext cx="2156202" cy="1481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3" y="982383"/>
            <a:ext cx="2326611" cy="1551074"/>
          </a:xfrm>
          <a:prstGeom prst="rect">
            <a:avLst/>
          </a:prstGeom>
        </p:spPr>
      </p:pic>
      <p:sp>
        <p:nvSpPr>
          <p:cNvPr id="20" name="Google Shape;84;p6"/>
          <p:cNvSpPr txBox="1"/>
          <p:nvPr/>
        </p:nvSpPr>
        <p:spPr>
          <a:xfrm>
            <a:off x="3805680" y="4234435"/>
            <a:ext cx="1725600" cy="630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3600"/>
            </a:pPr>
            <a:r>
              <a:rPr lang="ru-RU" sz="2400" b="1" dirty="0">
                <a:solidFill>
                  <a:srgbClr val="00B050"/>
                </a:solidFill>
                <a:ea typeface="Arial Narrow"/>
                <a:cs typeface="Arial Narrow"/>
                <a:sym typeface="Arial Narrow"/>
              </a:rPr>
              <a:t>39 </a:t>
            </a:r>
            <a:r>
              <a:rPr lang="ru-RU" sz="4400" b="1" i="0" u="none" strike="noStrike" cap="none" dirty="0">
                <a:solidFill>
                  <a:srgbClr val="00B050"/>
                </a:solidFill>
                <a:latin typeface="+mn-lt"/>
                <a:ea typeface="Arial Narrow"/>
                <a:cs typeface="Arial Narrow"/>
                <a:sym typeface="Arial Narrow"/>
              </a:rPr>
              <a:t/>
            </a:r>
            <a:br>
              <a:rPr lang="ru-RU" sz="4400" b="1" i="0" u="none" strike="noStrike" cap="none" dirty="0">
                <a:solidFill>
                  <a:srgbClr val="00B050"/>
                </a:solidFill>
                <a:latin typeface="+mn-lt"/>
                <a:ea typeface="Arial Narrow"/>
                <a:cs typeface="Arial Narrow"/>
                <a:sym typeface="Arial Narrow"/>
              </a:rPr>
            </a:br>
            <a:r>
              <a:rPr lang="ru-RU" sz="1100" b="0" i="0" u="none" strike="noStrike" cap="none" dirty="0">
                <a:solidFill>
                  <a:srgbClr val="000000"/>
                </a:solidFill>
                <a:latin typeface="+mn-lt"/>
                <a:ea typeface="Arial Narrow"/>
                <a:cs typeface="Arial Narrow"/>
                <a:sym typeface="Arial Narrow"/>
              </a:rPr>
              <a:t>финалистов</a:t>
            </a:r>
            <a:endParaRPr sz="1100" b="0" i="0" u="none" strike="noStrike" cap="none" dirty="0">
              <a:solidFill>
                <a:srgbClr val="000000"/>
              </a:solidFill>
              <a:latin typeface="+mn-lt"/>
              <a:ea typeface="Arial Narrow"/>
              <a:cs typeface="Arial Narrow"/>
              <a:sym typeface="Arial Narrow"/>
            </a:endParaRPr>
          </a:p>
        </p:txBody>
      </p:sp>
      <p:sp>
        <p:nvSpPr>
          <p:cNvPr id="21" name="Google Shape;86;p6"/>
          <p:cNvSpPr txBox="1"/>
          <p:nvPr/>
        </p:nvSpPr>
        <p:spPr>
          <a:xfrm>
            <a:off x="1801037" y="4220427"/>
            <a:ext cx="2304416" cy="630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2400"/>
            </a:pPr>
            <a:r>
              <a:rPr lang="ru-RU" sz="2400" b="1" i="0" u="none" strike="noStrike" cap="none" dirty="0">
                <a:solidFill>
                  <a:srgbClr val="00B050"/>
                </a:solidFill>
                <a:latin typeface="+mn-lt"/>
                <a:ea typeface="Arial Narrow"/>
                <a:cs typeface="Arial Narrow"/>
                <a:sym typeface="Arial Narrow"/>
              </a:rPr>
              <a:t>78</a:t>
            </a:r>
            <a:r>
              <a:rPr lang="ru-RU" sz="1600" b="1" i="0" u="none" strike="noStrike" cap="none" dirty="0">
                <a:solidFill>
                  <a:srgbClr val="000000"/>
                </a:solidFill>
                <a:latin typeface="+mn-lt"/>
                <a:ea typeface="Arial Narrow"/>
                <a:cs typeface="Arial Narrow"/>
                <a:sym typeface="Arial Narrow"/>
              </a:rPr>
              <a:t/>
            </a:r>
            <a:br>
              <a:rPr lang="ru-RU" sz="1600" b="1" i="0" u="none" strike="noStrike" cap="none" dirty="0">
                <a:solidFill>
                  <a:srgbClr val="000000"/>
                </a:solidFill>
                <a:latin typeface="+mn-lt"/>
                <a:ea typeface="Arial Narrow"/>
                <a:cs typeface="Arial Narrow"/>
                <a:sym typeface="Arial Narrow"/>
              </a:rPr>
            </a:br>
            <a:r>
              <a:rPr lang="ru-RU" sz="1100" dirty="0"/>
              <a:t>вузов</a:t>
            </a:r>
            <a:endParaRPr sz="1100" b="0" i="0" u="none" strike="noStrike" cap="none" dirty="0">
              <a:solidFill>
                <a:srgbClr val="000000"/>
              </a:solidFill>
              <a:latin typeface="+mn-lt"/>
              <a:sym typeface="Arial"/>
            </a:endParaRPr>
          </a:p>
        </p:txBody>
      </p:sp>
      <p:sp>
        <p:nvSpPr>
          <p:cNvPr id="22" name="Google Shape;87;p6"/>
          <p:cNvSpPr txBox="1"/>
          <p:nvPr/>
        </p:nvSpPr>
        <p:spPr>
          <a:xfrm>
            <a:off x="5027535" y="4205858"/>
            <a:ext cx="2406600" cy="630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2400"/>
            </a:pPr>
            <a:r>
              <a:rPr lang="ru-RU" sz="2400" b="1" dirty="0">
                <a:solidFill>
                  <a:srgbClr val="00B050"/>
                </a:solidFill>
                <a:latin typeface="+mn-lt"/>
                <a:ea typeface="Arial Narrow"/>
                <a:cs typeface="Arial Narrow"/>
                <a:sym typeface="Arial Narrow"/>
              </a:rPr>
              <a:t>32</a:t>
            </a:r>
            <a:r>
              <a:rPr lang="ru-RU" sz="2400" b="1" i="0" u="none" strike="noStrike" cap="none" dirty="0">
                <a:solidFill>
                  <a:srgbClr val="00B050"/>
                </a:solidFill>
                <a:latin typeface="+mn-lt"/>
                <a:ea typeface="Arial Narrow"/>
                <a:cs typeface="Arial Narrow"/>
                <a:sym typeface="Arial Narrow"/>
              </a:rPr>
              <a:t> </a:t>
            </a:r>
            <a:r>
              <a:rPr lang="ru-RU" sz="1800" b="1" i="0" u="none" strike="noStrike" cap="none" dirty="0">
                <a:solidFill>
                  <a:srgbClr val="00B050"/>
                </a:solidFill>
                <a:latin typeface="+mn-lt"/>
                <a:ea typeface="Arial Narrow"/>
                <a:cs typeface="Arial Narrow"/>
                <a:sym typeface="Arial Narrow"/>
              </a:rPr>
              <a:t/>
            </a:r>
            <a:br>
              <a:rPr lang="ru-RU" sz="1800" b="1" i="0" u="none" strike="noStrike" cap="none" dirty="0">
                <a:solidFill>
                  <a:srgbClr val="00B050"/>
                </a:solidFill>
                <a:latin typeface="+mn-lt"/>
                <a:ea typeface="Arial Narrow"/>
                <a:cs typeface="Arial Narrow"/>
                <a:sym typeface="Arial Narrow"/>
              </a:rPr>
            </a:br>
            <a:r>
              <a:rPr lang="ru-RU" sz="1100" dirty="0">
                <a:ea typeface="Arial Narrow"/>
              </a:rPr>
              <a:t>региона</a:t>
            </a:r>
            <a:endParaRPr sz="1100" b="0" i="0" u="none" strike="noStrike" cap="none" dirty="0">
              <a:solidFill>
                <a:srgbClr val="000000"/>
              </a:solidFill>
              <a:latin typeface="+mn-lt"/>
              <a:ea typeface="Arial Narrow"/>
              <a:cs typeface="Arial Narrow"/>
              <a:sym typeface="Arial Narrow"/>
            </a:endParaRPr>
          </a:p>
        </p:txBody>
      </p:sp>
      <p:sp>
        <p:nvSpPr>
          <p:cNvPr id="23" name="Google Shape;90;p6"/>
          <p:cNvSpPr txBox="1"/>
          <p:nvPr/>
        </p:nvSpPr>
        <p:spPr>
          <a:xfrm>
            <a:off x="116531" y="4242004"/>
            <a:ext cx="1869300" cy="630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00025" marR="0" lvl="0" indent="-2000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dirty="0">
                <a:solidFill>
                  <a:srgbClr val="0CB458"/>
                </a:solidFill>
                <a:latin typeface="+mn-lt"/>
                <a:ea typeface="Arial Narrow"/>
                <a:cs typeface="Arial Narrow"/>
                <a:sym typeface="Arial Narrow"/>
              </a:rPr>
              <a:t>  </a:t>
            </a:r>
            <a:r>
              <a:rPr lang="ru-RU" sz="2400" b="1" i="0" u="none" strike="noStrike" cap="none" dirty="0">
                <a:solidFill>
                  <a:srgbClr val="0CB458"/>
                </a:solidFill>
                <a:latin typeface="+mn-lt"/>
                <a:ea typeface="Arial Narrow"/>
                <a:cs typeface="Arial Narrow"/>
                <a:sym typeface="Arial Narrow"/>
              </a:rPr>
              <a:t>1 </a:t>
            </a:r>
            <a:r>
              <a:rPr lang="ru-RU" sz="2400" b="1" dirty="0">
                <a:solidFill>
                  <a:srgbClr val="0CB458"/>
                </a:solidFill>
                <a:latin typeface="+mn-lt"/>
                <a:ea typeface="Arial Narrow"/>
                <a:cs typeface="Arial Narrow"/>
                <a:sym typeface="Arial Narrow"/>
              </a:rPr>
              <a:t>2</a:t>
            </a:r>
            <a:r>
              <a:rPr lang="ru-RU" sz="2400" b="1" i="0" u="none" strike="noStrike" cap="none" dirty="0">
                <a:solidFill>
                  <a:srgbClr val="0CB458"/>
                </a:solidFill>
                <a:latin typeface="+mn-lt"/>
                <a:ea typeface="Arial Narrow"/>
                <a:cs typeface="Arial Narrow"/>
                <a:sym typeface="Arial Narrow"/>
              </a:rPr>
              <a:t>00 </a:t>
            </a:r>
            <a:r>
              <a:rPr lang="ru-RU" sz="1800" b="1" i="0" u="none" strike="noStrike" cap="none" dirty="0">
                <a:solidFill>
                  <a:srgbClr val="00B050"/>
                </a:solidFill>
                <a:latin typeface="+mn-lt"/>
                <a:ea typeface="Arial Narrow"/>
                <a:cs typeface="Arial Narrow"/>
                <a:sym typeface="Arial Narrow"/>
              </a:rPr>
              <a:t/>
            </a:r>
            <a:br>
              <a:rPr lang="ru-RU" sz="1800" b="1" i="0" u="none" strike="noStrike" cap="none" dirty="0">
                <a:solidFill>
                  <a:srgbClr val="00B050"/>
                </a:solidFill>
                <a:latin typeface="+mn-lt"/>
                <a:ea typeface="Arial Narrow"/>
                <a:cs typeface="Arial Narrow"/>
                <a:sym typeface="Arial Narrow"/>
              </a:rPr>
            </a:br>
            <a:r>
              <a:rPr lang="ru-RU" sz="1100" b="0" i="0" u="none" strike="noStrike" cap="none" dirty="0">
                <a:solidFill>
                  <a:srgbClr val="000000"/>
                </a:solidFill>
                <a:latin typeface="+mn-lt"/>
                <a:ea typeface="Arial Narrow"/>
                <a:cs typeface="Arial Narrow"/>
                <a:sym typeface="Arial Narrow"/>
              </a:rPr>
              <a:t>участников</a:t>
            </a:r>
            <a:endParaRPr sz="1100" b="0" i="0" u="none" strike="noStrike" cap="none" dirty="0">
              <a:solidFill>
                <a:srgbClr val="000000"/>
              </a:solidFill>
              <a:latin typeface="+mn-lt"/>
              <a:ea typeface="Arial Narrow"/>
              <a:cs typeface="Arial Narrow"/>
              <a:sym typeface="Arial Narrow"/>
            </a:endParaRPr>
          </a:p>
        </p:txBody>
      </p:sp>
      <p:sp>
        <p:nvSpPr>
          <p:cNvPr id="25" name="Google Shape;87;p6"/>
          <p:cNvSpPr txBox="1"/>
          <p:nvPr/>
        </p:nvSpPr>
        <p:spPr>
          <a:xfrm>
            <a:off x="6655796" y="4220427"/>
            <a:ext cx="2406600" cy="630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2400"/>
            </a:pPr>
            <a:r>
              <a:rPr lang="ru-RU" sz="2400" b="1" dirty="0">
                <a:solidFill>
                  <a:srgbClr val="00B050"/>
                </a:solidFill>
                <a:latin typeface="+mn-lt"/>
                <a:ea typeface="Arial Narrow"/>
                <a:cs typeface="Arial Narrow"/>
                <a:sym typeface="Arial Narrow"/>
              </a:rPr>
              <a:t>16</a:t>
            </a:r>
            <a:r>
              <a:rPr lang="ru-RU" sz="2400" b="1" i="0" u="none" strike="noStrike" cap="none" dirty="0">
                <a:solidFill>
                  <a:srgbClr val="00B050"/>
                </a:solidFill>
                <a:latin typeface="+mn-lt"/>
                <a:ea typeface="Arial Narrow"/>
                <a:cs typeface="Arial Narrow"/>
                <a:sym typeface="Arial Narrow"/>
              </a:rPr>
              <a:t> </a:t>
            </a:r>
            <a:r>
              <a:rPr lang="ru-RU" sz="1800" b="1" i="0" u="none" strike="noStrike" cap="none" dirty="0">
                <a:solidFill>
                  <a:srgbClr val="00B050"/>
                </a:solidFill>
                <a:latin typeface="+mn-lt"/>
                <a:ea typeface="Arial Narrow"/>
                <a:cs typeface="Arial Narrow"/>
                <a:sym typeface="Arial Narrow"/>
              </a:rPr>
              <a:t/>
            </a:r>
            <a:br>
              <a:rPr lang="ru-RU" sz="1800" b="1" i="0" u="none" strike="noStrike" cap="none" dirty="0">
                <a:solidFill>
                  <a:srgbClr val="00B050"/>
                </a:solidFill>
                <a:latin typeface="+mn-lt"/>
                <a:ea typeface="Arial Narrow"/>
                <a:cs typeface="Arial Narrow"/>
                <a:sym typeface="Arial Narrow"/>
              </a:rPr>
            </a:br>
            <a:r>
              <a:rPr lang="ru-RU" sz="1100" dirty="0">
                <a:ea typeface="Arial Narrow"/>
              </a:rPr>
              <a:t>победителей</a:t>
            </a:r>
            <a:endParaRPr sz="1100" b="0" i="0" u="none" strike="noStrike" cap="none" dirty="0">
              <a:solidFill>
                <a:srgbClr val="000000"/>
              </a:solidFill>
              <a:latin typeface="+mn-lt"/>
              <a:ea typeface="Arial Narrow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7810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6f56fe885a_0_607"/>
          <p:cNvSpPr/>
          <p:nvPr/>
        </p:nvSpPr>
        <p:spPr>
          <a:xfrm>
            <a:off x="634060" y="2576816"/>
            <a:ext cx="2597127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b="1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Работа над заданным кейсом</a:t>
            </a:r>
            <a:endParaRPr b="1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32" name="Google Shape;332;g16f56fe885a_0_607"/>
          <p:cNvSpPr/>
          <p:nvPr/>
        </p:nvSpPr>
        <p:spPr>
          <a:xfrm>
            <a:off x="3487894" y="2607706"/>
            <a:ext cx="21891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algn="ctr">
              <a:buSzPts val="1500"/>
            </a:pPr>
            <a:r>
              <a:rPr lang="ru-RU" b="1" dirty="0">
                <a:solidFill>
                  <a:schemeClr val="dk1"/>
                </a:solidFill>
                <a:latin typeface="Corbel"/>
                <a:sym typeface="Corbel"/>
              </a:rPr>
              <a:t>Свой проект или </a:t>
            </a:r>
            <a:r>
              <a:rPr lang="ru-RU" b="1" dirty="0" err="1">
                <a:solidFill>
                  <a:schemeClr val="dk1"/>
                </a:solidFill>
                <a:latin typeface="Corbel"/>
                <a:sym typeface="Corbel"/>
              </a:rPr>
              <a:t>стартап</a:t>
            </a:r>
            <a:endParaRPr b="1" dirty="0">
              <a:solidFill>
                <a:schemeClr val="dk1"/>
              </a:solidFill>
              <a:latin typeface="Corbel"/>
              <a:sym typeface="Corbel"/>
            </a:endParaRPr>
          </a:p>
        </p:txBody>
      </p:sp>
      <p:sp>
        <p:nvSpPr>
          <p:cNvPr id="333" name="Google Shape;333;g16f56fe885a_0_607"/>
          <p:cNvSpPr/>
          <p:nvPr/>
        </p:nvSpPr>
        <p:spPr>
          <a:xfrm>
            <a:off x="6126084" y="2583084"/>
            <a:ext cx="22434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b="1" dirty="0">
                <a:solidFill>
                  <a:schemeClr val="dk1"/>
                </a:solidFill>
                <a:latin typeface="Corbel"/>
                <a:sym typeface="Corbel"/>
              </a:rPr>
              <a:t>Социальный проект</a:t>
            </a:r>
            <a:endParaRPr b="1" dirty="0">
              <a:solidFill>
                <a:schemeClr val="dk1"/>
              </a:solidFill>
              <a:latin typeface="Corbel"/>
              <a:sym typeface="Corbel"/>
            </a:endParaRPr>
          </a:p>
        </p:txBody>
      </p:sp>
      <p:sp>
        <p:nvSpPr>
          <p:cNvPr id="336" name="Google Shape;336;g16f56fe885a_0_607"/>
          <p:cNvSpPr/>
          <p:nvPr/>
        </p:nvSpPr>
        <p:spPr>
          <a:xfrm>
            <a:off x="552047" y="3048800"/>
            <a:ext cx="2520000" cy="1262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Организации-партнеры задают кейсы для решения.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Участники работают над предложенной темой с менторами, консультантами и координаторами.</a:t>
            </a:r>
            <a:endParaRPr sz="1100" b="1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37" name="Google Shape;337;g16f56fe885a_0_607"/>
          <p:cNvSpPr/>
          <p:nvPr/>
        </p:nvSpPr>
        <p:spPr>
          <a:xfrm>
            <a:off x="3362961" y="3048800"/>
            <a:ext cx="2520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В зависимости от степени проработанности проекта:</a:t>
            </a:r>
            <a:br>
              <a:rPr lang="ru-RU" sz="1100" b="0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endParaRPr sz="11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1714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Ментор помогает доработать проект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Работа с ментором над продвижением проекта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g16f56fe885a_0_607"/>
          <p:cNvSpPr/>
          <p:nvPr/>
        </p:nvSpPr>
        <p:spPr>
          <a:xfrm>
            <a:off x="6126084" y="3049599"/>
            <a:ext cx="2520000" cy="199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14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Организация мероприятий по экологии и безопасности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Кураторство над подшефными природными объектами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О</a:t>
            </a:r>
            <a:r>
              <a:rPr lang="ru-RU" sz="1100" b="0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бразовательные проекты, </a:t>
            </a:r>
            <a:r>
              <a:rPr lang="ru-RU" sz="1100" b="0" i="0" u="none" strike="noStrike" cap="none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экоблогерство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C00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Д</a:t>
            </a:r>
            <a:r>
              <a:rPr lang="ru-RU" sz="1100" b="0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изайнерские решения в области экологии и безопасности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g16f56fe885a_0_607"/>
          <p:cNvSpPr/>
          <p:nvPr/>
        </p:nvSpPr>
        <p:spPr>
          <a:xfrm>
            <a:off x="332437" y="293249"/>
            <a:ext cx="6167400" cy="570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3600" b="1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Форматы участия и треки</a:t>
            </a:r>
            <a:endParaRPr sz="3600" b="1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41" name="Google Shape;341;g16f56fe885a_0_607"/>
          <p:cNvSpPr/>
          <p:nvPr/>
        </p:nvSpPr>
        <p:spPr>
          <a:xfrm>
            <a:off x="-424562" y="4034282"/>
            <a:ext cx="1247100" cy="1247100"/>
          </a:xfrm>
          <a:prstGeom prst="ellipse">
            <a:avLst/>
          </a:prstGeom>
          <a:solidFill>
            <a:srgbClr val="01C05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g16f56fe885a_0_607"/>
          <p:cNvSpPr/>
          <p:nvPr/>
        </p:nvSpPr>
        <p:spPr>
          <a:xfrm>
            <a:off x="530511" y="4851366"/>
            <a:ext cx="584400" cy="584400"/>
          </a:xfrm>
          <a:prstGeom prst="ellipse">
            <a:avLst/>
          </a:prstGeom>
          <a:solidFill>
            <a:srgbClr val="FFE89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g16f56fe885a_0_607"/>
          <p:cNvSpPr/>
          <p:nvPr/>
        </p:nvSpPr>
        <p:spPr>
          <a:xfrm>
            <a:off x="251747" y="4109171"/>
            <a:ext cx="300300" cy="300300"/>
          </a:xfrm>
          <a:prstGeom prst="ellipse">
            <a:avLst/>
          </a:prstGeom>
          <a:solidFill>
            <a:srgbClr val="FFC9C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" name="Прямая соединительная линия 18"/>
          <p:cNvCxnSpPr>
            <a:cxnSpLocks/>
          </p:cNvCxnSpPr>
          <p:nvPr/>
        </p:nvCxnSpPr>
        <p:spPr>
          <a:xfrm>
            <a:off x="634060" y="2955053"/>
            <a:ext cx="8012024" cy="0"/>
          </a:xfrm>
          <a:prstGeom prst="line">
            <a:avLst/>
          </a:prstGeom>
          <a:ln w="28575">
            <a:solidFill>
              <a:srgbClr val="01C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37" y="1090675"/>
            <a:ext cx="2158583" cy="14390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072" y="1086959"/>
            <a:ext cx="2164156" cy="14427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180" y="1083191"/>
            <a:ext cx="2169808" cy="1446539"/>
          </a:xfrm>
          <a:prstGeom prst="rect">
            <a:avLst/>
          </a:prstGeom>
        </p:spPr>
      </p:pic>
      <p:pic>
        <p:nvPicPr>
          <p:cNvPr id="17" name="Google Shape;288;g16f56fe885a_0_503">
            <a:extLst>
              <a:ext uri="{FF2B5EF4-FFF2-40B4-BE49-F238E27FC236}">
                <a16:creationId xmlns:a16="http://schemas.microsoft.com/office/drawing/2014/main" id="{CA6F2D0F-66AE-5E44-99AD-834952205A4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68099" y="147968"/>
            <a:ext cx="869023" cy="5231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2951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Google Shape;74;p25"/>
          <p:cNvCxnSpPr/>
          <p:nvPr/>
        </p:nvCxnSpPr>
        <p:spPr>
          <a:xfrm rot="10800000" flipH="1">
            <a:off x="-8550" y="1547864"/>
            <a:ext cx="9161100" cy="15300"/>
          </a:xfrm>
          <a:prstGeom prst="straightConnector1">
            <a:avLst/>
          </a:prstGeom>
          <a:noFill/>
          <a:ln w="12700" cap="flat" cmpd="sng">
            <a:solidFill>
              <a:srgbClr val="01C05B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5" name="Google Shape;75;p25"/>
          <p:cNvSpPr/>
          <p:nvPr/>
        </p:nvSpPr>
        <p:spPr>
          <a:xfrm>
            <a:off x="5876496" y="1846734"/>
            <a:ext cx="818944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ФИНАЛ</a:t>
            </a:r>
            <a:endParaRPr sz="1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5"/>
          <p:cNvSpPr/>
          <p:nvPr/>
        </p:nvSpPr>
        <p:spPr>
          <a:xfrm>
            <a:off x="8341626" y="1250282"/>
            <a:ext cx="8688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900" b="1" i="0" u="none" strike="noStrike" cap="none" dirty="0" err="1">
                <a:solidFill>
                  <a:srgbClr val="01C05B"/>
                </a:solidFill>
                <a:latin typeface="Calibri"/>
                <a:ea typeface="Calibri"/>
                <a:cs typeface="Calibri"/>
                <a:sym typeface="Calibri"/>
              </a:rPr>
              <a:t>май</a:t>
            </a:r>
            <a:r>
              <a:rPr lang="en-US" sz="900" b="1" i="0" u="none" strike="noStrike" cap="none" dirty="0">
                <a:solidFill>
                  <a:srgbClr val="01C05B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endParaRPr sz="9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25" descr="blob:https://web.whatsapp.com/34069b36-6e92-4377-981c-a6777027b685"/>
          <p:cNvSpPr/>
          <p:nvPr/>
        </p:nvSpPr>
        <p:spPr>
          <a:xfrm>
            <a:off x="230981" y="595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25"/>
          <p:cNvSpPr/>
          <p:nvPr/>
        </p:nvSpPr>
        <p:spPr>
          <a:xfrm>
            <a:off x="904137" y="1182180"/>
            <a:ext cx="1643291" cy="179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900" b="1" i="0" u="none" strike="noStrike" cap="none" dirty="0" err="1">
                <a:solidFill>
                  <a:srgbClr val="01C05B"/>
                </a:solidFill>
                <a:latin typeface="Calibri"/>
                <a:ea typeface="Calibri"/>
                <a:cs typeface="Calibri"/>
                <a:sym typeface="Calibri"/>
              </a:rPr>
              <a:t>сентябрь-октябрь</a:t>
            </a:r>
            <a:endParaRPr sz="9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25"/>
          <p:cNvSpPr/>
          <p:nvPr/>
        </p:nvSpPr>
        <p:spPr>
          <a:xfrm>
            <a:off x="2828668" y="1183431"/>
            <a:ext cx="1405200" cy="1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900" b="1" i="0" u="none" strike="noStrike" cap="none" dirty="0" err="1">
                <a:solidFill>
                  <a:srgbClr val="01C05B"/>
                </a:solidFill>
                <a:latin typeface="Calibri"/>
                <a:ea typeface="Calibri"/>
                <a:cs typeface="Calibri"/>
                <a:sym typeface="Calibri"/>
              </a:rPr>
              <a:t>ноябрь-март</a:t>
            </a:r>
            <a:endParaRPr sz="9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5"/>
          <p:cNvSpPr/>
          <p:nvPr/>
        </p:nvSpPr>
        <p:spPr>
          <a:xfrm>
            <a:off x="6532297" y="1205374"/>
            <a:ext cx="697443" cy="219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900" b="1" i="0" u="none" strike="noStrike" cap="none" dirty="0" err="1">
                <a:solidFill>
                  <a:srgbClr val="01C05B"/>
                </a:solidFill>
                <a:latin typeface="Calibri"/>
                <a:ea typeface="Calibri"/>
                <a:cs typeface="Calibri"/>
                <a:sym typeface="Calibri"/>
              </a:rPr>
              <a:t>апрель</a:t>
            </a:r>
            <a:endParaRPr sz="9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25"/>
          <p:cNvSpPr/>
          <p:nvPr/>
        </p:nvSpPr>
        <p:spPr>
          <a:xfrm>
            <a:off x="384485" y="1846734"/>
            <a:ext cx="64369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СТАРТ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25"/>
          <p:cNvSpPr/>
          <p:nvPr/>
        </p:nvSpPr>
        <p:spPr>
          <a:xfrm>
            <a:off x="1784794" y="1846734"/>
            <a:ext cx="1797839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РАБОТА НАД ПРОЕКТОМ</a:t>
            </a:r>
            <a:endParaRPr sz="1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5"/>
          <p:cNvSpPr/>
          <p:nvPr/>
        </p:nvSpPr>
        <p:spPr>
          <a:xfrm>
            <a:off x="3767184" y="1846734"/>
            <a:ext cx="1185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ПОЛУФИНАЛ</a:t>
            </a:r>
            <a:endParaRPr sz="1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5"/>
          <p:cNvSpPr/>
          <p:nvPr/>
        </p:nvSpPr>
        <p:spPr>
          <a:xfrm>
            <a:off x="571781" y="1383933"/>
            <a:ext cx="303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15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" name="Google Shape;93;p25"/>
          <p:cNvSpPr/>
          <p:nvPr/>
        </p:nvSpPr>
        <p:spPr>
          <a:xfrm>
            <a:off x="1935862" y="1430845"/>
            <a:ext cx="303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" name="Google Shape;94;p25"/>
          <p:cNvSpPr/>
          <p:nvPr/>
        </p:nvSpPr>
        <p:spPr>
          <a:xfrm>
            <a:off x="2299432" y="1305280"/>
            <a:ext cx="504000" cy="504000"/>
          </a:xfrm>
          <a:prstGeom prst="ellipse">
            <a:avLst/>
          </a:prstGeom>
          <a:solidFill>
            <a:srgbClr val="01C05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1C05B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400" b="1" i="0" u="none" strike="noStrike" cap="none">
              <a:solidFill>
                <a:srgbClr val="01C0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5"/>
          <p:cNvSpPr/>
          <p:nvPr/>
        </p:nvSpPr>
        <p:spPr>
          <a:xfrm>
            <a:off x="2395060" y="1394363"/>
            <a:ext cx="303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1500" b="1" i="0" u="none" strike="noStrike" cap="none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" name="Google Shape;96;p25"/>
          <p:cNvSpPr/>
          <p:nvPr/>
        </p:nvSpPr>
        <p:spPr>
          <a:xfrm>
            <a:off x="3802040" y="1417683"/>
            <a:ext cx="303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" name="Google Shape;97;p25"/>
          <p:cNvSpPr/>
          <p:nvPr/>
        </p:nvSpPr>
        <p:spPr>
          <a:xfrm>
            <a:off x="4115883" y="1288547"/>
            <a:ext cx="504000" cy="504000"/>
          </a:xfrm>
          <a:prstGeom prst="ellipse">
            <a:avLst/>
          </a:prstGeom>
          <a:solidFill>
            <a:srgbClr val="01C05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1C05B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400" b="1" i="0" u="none" strike="noStrike" cap="none">
              <a:solidFill>
                <a:srgbClr val="01C0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5"/>
          <p:cNvSpPr/>
          <p:nvPr/>
        </p:nvSpPr>
        <p:spPr>
          <a:xfrm>
            <a:off x="4113259" y="1394363"/>
            <a:ext cx="5082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sz="1500" b="1" i="0" u="none" strike="noStrike" cap="none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" name="Google Shape;99;p25"/>
          <p:cNvSpPr/>
          <p:nvPr/>
        </p:nvSpPr>
        <p:spPr>
          <a:xfrm>
            <a:off x="5646299" y="1417739"/>
            <a:ext cx="303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" name="Google Shape;100;p25"/>
          <p:cNvSpPr/>
          <p:nvPr/>
        </p:nvSpPr>
        <p:spPr>
          <a:xfrm>
            <a:off x="5932334" y="1288875"/>
            <a:ext cx="504000" cy="504000"/>
          </a:xfrm>
          <a:prstGeom prst="ellipse">
            <a:avLst/>
          </a:prstGeom>
          <a:solidFill>
            <a:srgbClr val="01C05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1C05B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400" b="1" i="0" u="none" strike="noStrike" cap="none">
              <a:solidFill>
                <a:srgbClr val="01C0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5"/>
          <p:cNvSpPr/>
          <p:nvPr/>
        </p:nvSpPr>
        <p:spPr>
          <a:xfrm>
            <a:off x="6026256" y="1394363"/>
            <a:ext cx="303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sz="1500" b="1" i="0" u="none" strike="noStrike" cap="none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2" name="Google Shape;102;p25"/>
          <p:cNvSpPr/>
          <p:nvPr/>
        </p:nvSpPr>
        <p:spPr>
          <a:xfrm>
            <a:off x="7251562" y="1411889"/>
            <a:ext cx="303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" name="Google Shape;103;p25"/>
          <p:cNvSpPr/>
          <p:nvPr/>
        </p:nvSpPr>
        <p:spPr>
          <a:xfrm>
            <a:off x="7779263" y="1301981"/>
            <a:ext cx="504000" cy="504000"/>
          </a:xfrm>
          <a:prstGeom prst="ellipse">
            <a:avLst/>
          </a:prstGeom>
          <a:solidFill>
            <a:srgbClr val="01C05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1C05B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400" b="1" i="0" u="none" strike="noStrike" cap="none">
              <a:solidFill>
                <a:srgbClr val="01C0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5"/>
          <p:cNvSpPr/>
          <p:nvPr/>
        </p:nvSpPr>
        <p:spPr>
          <a:xfrm>
            <a:off x="7852945" y="1394363"/>
            <a:ext cx="303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 sz="1500" b="1" i="0" u="none" strike="noStrike" cap="none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" name="Google Shape;105;p25"/>
          <p:cNvSpPr/>
          <p:nvPr/>
        </p:nvSpPr>
        <p:spPr>
          <a:xfrm>
            <a:off x="482981" y="1287873"/>
            <a:ext cx="504000" cy="504000"/>
          </a:xfrm>
          <a:prstGeom prst="ellipse">
            <a:avLst/>
          </a:prstGeom>
          <a:solidFill>
            <a:srgbClr val="01C05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1C05B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400" b="1" i="0" u="none" strike="noStrike" cap="none">
              <a:solidFill>
                <a:srgbClr val="01C0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5"/>
          <p:cNvSpPr/>
          <p:nvPr/>
        </p:nvSpPr>
        <p:spPr>
          <a:xfrm>
            <a:off x="585470" y="1394363"/>
            <a:ext cx="3030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1500" b="0" i="0" u="none" strike="noStrike" cap="none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" name="Google Shape;107;p25"/>
          <p:cNvSpPr/>
          <p:nvPr/>
        </p:nvSpPr>
        <p:spPr>
          <a:xfrm>
            <a:off x="7401845" y="1846734"/>
            <a:ext cx="1674007" cy="530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ПОСТ-ПРОЕКТНОЕ СОПРОВОЖДЕНИЕ</a:t>
            </a:r>
            <a:endParaRPr sz="1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5"/>
          <p:cNvSpPr/>
          <p:nvPr/>
        </p:nvSpPr>
        <p:spPr>
          <a:xfrm>
            <a:off x="4634752" y="1207596"/>
            <a:ext cx="954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900" b="1" i="0" u="none" strike="noStrike" cap="none" dirty="0" err="1">
                <a:solidFill>
                  <a:srgbClr val="01C05B"/>
                </a:solidFill>
                <a:latin typeface="Calibri"/>
                <a:ea typeface="Calibri"/>
                <a:cs typeface="Calibri"/>
                <a:sym typeface="Calibri"/>
              </a:rPr>
              <a:t>март</a:t>
            </a:r>
            <a:endParaRPr sz="9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50;p22">
            <a:extLst>
              <a:ext uri="{FF2B5EF4-FFF2-40B4-BE49-F238E27FC236}">
                <a16:creationId xmlns:a16="http://schemas.microsoft.com/office/drawing/2014/main" id="{9D2F018E-C525-4945-9CF2-B07EF5419433}"/>
              </a:ext>
            </a:extLst>
          </p:cNvPr>
          <p:cNvSpPr/>
          <p:nvPr/>
        </p:nvSpPr>
        <p:spPr>
          <a:xfrm>
            <a:off x="0" y="4782471"/>
            <a:ext cx="9144000" cy="361165"/>
          </a:xfrm>
          <a:prstGeom prst="rect">
            <a:avLst/>
          </a:prstGeom>
          <a:solidFill>
            <a:srgbClr val="01C05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18;p26">
            <a:extLst>
              <a:ext uri="{FF2B5EF4-FFF2-40B4-BE49-F238E27FC236}">
                <a16:creationId xmlns:a16="http://schemas.microsoft.com/office/drawing/2014/main" id="{48A69F22-7142-DE1C-A732-0FB26DFF5319}"/>
              </a:ext>
            </a:extLst>
          </p:cNvPr>
          <p:cNvSpPr/>
          <p:nvPr/>
        </p:nvSpPr>
        <p:spPr>
          <a:xfrm>
            <a:off x="329235" y="291882"/>
            <a:ext cx="4698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36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Этапы</a:t>
            </a:r>
            <a:endParaRPr sz="3600" b="1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" name="Google Shape;49;p22">
            <a:extLst>
              <a:ext uri="{FF2B5EF4-FFF2-40B4-BE49-F238E27FC236}">
                <a16:creationId xmlns:a16="http://schemas.microsoft.com/office/drawing/2014/main" id="{AB31CC90-DA4D-775A-E048-F36CC7C851D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8099" y="147968"/>
            <a:ext cx="869023" cy="523158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85;p25">
            <a:extLst>
              <a:ext uri="{FF2B5EF4-FFF2-40B4-BE49-F238E27FC236}">
                <a16:creationId xmlns:a16="http://schemas.microsoft.com/office/drawing/2014/main" id="{DC66A47B-8E51-E446-A8BD-30D01A232E95}"/>
              </a:ext>
            </a:extLst>
          </p:cNvPr>
          <p:cNvSpPr/>
          <p:nvPr/>
        </p:nvSpPr>
        <p:spPr>
          <a:xfrm>
            <a:off x="-37830" y="2414494"/>
            <a:ext cx="1754475" cy="426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27000" marR="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C00"/>
              </a:buClr>
              <a:buSzPts val="900"/>
              <a:buFont typeface="Calibri"/>
              <a:buChar char="•"/>
            </a:pPr>
            <a:r>
              <a:rPr lang="en-US" sz="9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Встречи</a:t>
            </a:r>
            <a:r>
              <a:rPr lang="en-US" sz="9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9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</a:t>
            </a:r>
            <a:r>
              <a:rPr lang="en-US" sz="9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9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мотивации</a:t>
            </a:r>
            <a:r>
              <a:rPr lang="en-US" sz="9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</a:t>
            </a:r>
            <a:r>
              <a:rPr lang="en-US" sz="9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вузах</a:t>
            </a:r>
            <a:r>
              <a:rPr lang="ru-RU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по всей России</a:t>
            </a:r>
            <a:endParaRPr dirty="0"/>
          </a:p>
          <a:p>
            <a:pPr marL="127000" marR="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C00"/>
              </a:buClr>
              <a:buSzPts val="900"/>
              <a:buFont typeface="Calibri"/>
              <a:buChar char="•"/>
            </a:pPr>
            <a:r>
              <a:rPr lang="en-US" sz="9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Набор</a:t>
            </a:r>
            <a:r>
              <a:rPr lang="en-US" sz="9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участников</a:t>
            </a:r>
            <a:endParaRPr lang="ru-RU" sz="9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50;p22">
            <a:extLst>
              <a:ext uri="{FF2B5EF4-FFF2-40B4-BE49-F238E27FC236}">
                <a16:creationId xmlns:a16="http://schemas.microsoft.com/office/drawing/2014/main" id="{8763EEE6-E7CC-F043-B7A5-2B93AC7807E9}"/>
              </a:ext>
            </a:extLst>
          </p:cNvPr>
          <p:cNvSpPr/>
          <p:nvPr/>
        </p:nvSpPr>
        <p:spPr>
          <a:xfrm>
            <a:off x="0" y="4782471"/>
            <a:ext cx="9144000" cy="361165"/>
          </a:xfrm>
          <a:prstGeom prst="rect">
            <a:avLst/>
          </a:prstGeom>
          <a:solidFill>
            <a:srgbClr val="01C05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86;p25">
            <a:extLst>
              <a:ext uri="{FF2B5EF4-FFF2-40B4-BE49-F238E27FC236}">
                <a16:creationId xmlns:a16="http://schemas.microsoft.com/office/drawing/2014/main" id="{2ACB13A6-0908-6743-BD6E-343F684765F7}"/>
              </a:ext>
            </a:extLst>
          </p:cNvPr>
          <p:cNvSpPr/>
          <p:nvPr/>
        </p:nvSpPr>
        <p:spPr>
          <a:xfrm>
            <a:off x="-5783" y="3531155"/>
            <a:ext cx="1699762" cy="539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27000" indent="-95250">
              <a:buClr>
                <a:srgbClr val="00CC00"/>
              </a:buClr>
              <a:buSzPts val="900"/>
              <a:buFont typeface="Calibri"/>
              <a:buChar char="•"/>
            </a:pPr>
            <a:r>
              <a:rPr lang="en-US" sz="9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Практик</a:t>
            </a:r>
            <a:r>
              <a:rPr lang="ru-RU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 </a:t>
            </a:r>
            <a:r>
              <a:rPr lang="en-US" sz="9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</a:t>
            </a:r>
            <a:r>
              <a:rPr lang="en-US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9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топ-экспертов</a:t>
            </a:r>
            <a:endParaRPr lang="ru-RU"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0" indent="-95250">
              <a:buClr>
                <a:srgbClr val="00CC00"/>
              </a:buClr>
              <a:buSzPts val="900"/>
              <a:buFont typeface="Calibri"/>
              <a:buChar char="•"/>
            </a:pPr>
            <a:r>
              <a:rPr lang="ru-RU" sz="9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Деловые игры, </a:t>
            </a:r>
            <a:r>
              <a:rPr lang="ru-RU" sz="90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челленджи</a:t>
            </a:r>
            <a:endParaRPr lang="ru-RU" sz="900" dirty="0">
              <a:solidFill>
                <a:schemeClr val="dk1"/>
              </a:solidFill>
              <a:latin typeface="Calibri"/>
              <a:cs typeface="Calibri"/>
            </a:endParaRPr>
          </a:p>
          <a:p>
            <a:pPr marL="127000" indent="-95250">
              <a:buClr>
                <a:srgbClr val="00CC00"/>
              </a:buClr>
              <a:buSzPts val="900"/>
              <a:buFont typeface="Calibri"/>
              <a:buChar char="•"/>
            </a:pPr>
            <a:endParaRPr dirty="0"/>
          </a:p>
        </p:txBody>
      </p:sp>
      <p:sp>
        <p:nvSpPr>
          <p:cNvPr id="44" name="Google Shape;85;p25">
            <a:extLst>
              <a:ext uri="{FF2B5EF4-FFF2-40B4-BE49-F238E27FC236}">
                <a16:creationId xmlns:a16="http://schemas.microsoft.com/office/drawing/2014/main" id="{9D7F0159-271F-C84F-B965-E37BE90E554E}"/>
              </a:ext>
            </a:extLst>
          </p:cNvPr>
          <p:cNvSpPr/>
          <p:nvPr/>
        </p:nvSpPr>
        <p:spPr>
          <a:xfrm>
            <a:off x="41091" y="3346119"/>
            <a:ext cx="2428205" cy="268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317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C00"/>
              </a:buClr>
              <a:buSzPts val="900"/>
            </a:pPr>
            <a:r>
              <a:rPr lang="ru-RU" sz="1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Программа </a:t>
            </a:r>
            <a:r>
              <a:rPr lang="en-US" sz="10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Академии</a:t>
            </a:r>
            <a:r>
              <a:rPr lang="en-US" sz="1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«</a:t>
            </a:r>
            <a:r>
              <a:rPr lang="en-US" sz="10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Зеленого</a:t>
            </a:r>
            <a:r>
              <a:rPr lang="en-US" sz="1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света</a:t>
            </a:r>
            <a:r>
              <a:rPr lang="en-US" sz="1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</a:t>
            </a:r>
            <a:endParaRPr sz="1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88;p25">
            <a:extLst>
              <a:ext uri="{FF2B5EF4-FFF2-40B4-BE49-F238E27FC236}">
                <a16:creationId xmlns:a16="http://schemas.microsoft.com/office/drawing/2014/main" id="{5D73BFF1-E5CB-9F4B-848C-F931BE918C9D}"/>
              </a:ext>
            </a:extLst>
          </p:cNvPr>
          <p:cNvSpPr/>
          <p:nvPr/>
        </p:nvSpPr>
        <p:spPr>
          <a:xfrm>
            <a:off x="5507196" y="3484142"/>
            <a:ext cx="2050200" cy="550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27000" marR="0" lvl="0" indent="-101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CC00"/>
              </a:buClr>
              <a:buSzPts val="1000"/>
              <a:buFont typeface="Calibri"/>
              <a:buChar char="•"/>
            </a:pPr>
            <a:r>
              <a:rPr lang="en-US" sz="9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Очная</a:t>
            </a:r>
            <a:r>
              <a:rPr lang="en-US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9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подготовка</a:t>
            </a:r>
            <a:r>
              <a:rPr lang="en-US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9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</a:t>
            </a:r>
            <a:r>
              <a:rPr lang="en-US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9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финалу</a:t>
            </a:r>
            <a:r>
              <a:rPr lang="en-US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9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тренинги</a:t>
            </a:r>
            <a:r>
              <a:rPr lang="en-US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9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</a:t>
            </a:r>
            <a:r>
              <a:rPr lang="en-US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9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семинары</a:t>
            </a:r>
            <a:r>
              <a:rPr lang="en-US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для участников</a:t>
            </a:r>
            <a:endParaRPr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86;p25">
            <a:extLst>
              <a:ext uri="{FF2B5EF4-FFF2-40B4-BE49-F238E27FC236}">
                <a16:creationId xmlns:a16="http://schemas.microsoft.com/office/drawing/2014/main" id="{9AE87E97-09D5-A14A-8F65-0291405FB93B}"/>
              </a:ext>
            </a:extLst>
          </p:cNvPr>
          <p:cNvSpPr/>
          <p:nvPr/>
        </p:nvSpPr>
        <p:spPr>
          <a:xfrm>
            <a:off x="1864344" y="3536342"/>
            <a:ext cx="2048261" cy="50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27000" indent="-95250">
              <a:buClr>
                <a:srgbClr val="00CC00"/>
              </a:buClr>
              <a:buSzPts val="900"/>
              <a:buFont typeface="Calibri"/>
              <a:buChar char="•"/>
            </a:pPr>
            <a:r>
              <a:rPr lang="ru-RU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Обучение созданию сайтов, моб. приложений и т. д. </a:t>
            </a:r>
            <a:endParaRPr lang="en-US"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0" indent="-95250">
              <a:buClr>
                <a:srgbClr val="00CC00"/>
              </a:buClr>
              <a:buSzPts val="900"/>
              <a:buFont typeface="Calibri"/>
              <a:buChar char="•"/>
            </a:pPr>
            <a:r>
              <a:rPr lang="en-US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</a:t>
            </a:r>
            <a:r>
              <a:rPr lang="en-US" sz="9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Прокачка</a:t>
            </a:r>
            <a:r>
              <a:rPr lang="en-US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 </a:t>
            </a:r>
            <a:r>
              <a:rPr lang="ru-RU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софт-</a:t>
            </a:r>
            <a:r>
              <a:rPr lang="ru-RU" sz="9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скилл</a:t>
            </a:r>
            <a:r>
              <a:rPr lang="ru-RU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навыков</a:t>
            </a:r>
          </a:p>
          <a:p>
            <a:pPr marL="31750">
              <a:buClr>
                <a:srgbClr val="00CC00"/>
              </a:buClr>
              <a:buSzPts val="900"/>
            </a:pPr>
            <a:endParaRPr lang="ru-RU" sz="900" dirty="0">
              <a:latin typeface="Calibri"/>
              <a:ea typeface="Calibri"/>
              <a:cs typeface="Calibri"/>
              <a:sym typeface="Calibri"/>
            </a:endParaRPr>
          </a:p>
          <a:p>
            <a:pPr marL="127000" marR="0" lvl="0" indent="-95250" algn="l" rtl="0">
              <a:spcAft>
                <a:spcPts val="0"/>
              </a:spcAft>
              <a:buClr>
                <a:srgbClr val="00CC00"/>
              </a:buClr>
              <a:buSzPts val="900"/>
              <a:buFont typeface="Calibri"/>
              <a:buChar char="•"/>
            </a:pPr>
            <a:endParaRPr lang="ru-RU"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86;p25">
            <a:extLst>
              <a:ext uri="{FF2B5EF4-FFF2-40B4-BE49-F238E27FC236}">
                <a16:creationId xmlns:a16="http://schemas.microsoft.com/office/drawing/2014/main" id="{1A758760-FB81-F64A-A723-163816828963}"/>
              </a:ext>
            </a:extLst>
          </p:cNvPr>
          <p:cNvSpPr/>
          <p:nvPr/>
        </p:nvSpPr>
        <p:spPr>
          <a:xfrm>
            <a:off x="1864344" y="2416775"/>
            <a:ext cx="1718289" cy="854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27000" indent="-95250">
              <a:buClr>
                <a:srgbClr val="00CC00"/>
              </a:buClr>
              <a:buSzPts val="900"/>
              <a:buFont typeface="Calibri"/>
              <a:buChar char="•"/>
            </a:pPr>
            <a:r>
              <a:rPr lang="ru-RU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Персональная р</a:t>
            </a:r>
            <a:r>
              <a:rPr lang="en-US" sz="9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абота</a:t>
            </a:r>
            <a:r>
              <a:rPr lang="ru-RU" sz="9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студента</a:t>
            </a:r>
            <a:r>
              <a:rPr lang="en-US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с </a:t>
            </a:r>
            <a:r>
              <a:rPr lang="en-US" sz="9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командой</a:t>
            </a:r>
            <a:r>
              <a:rPr lang="ru-RU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ru-RU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ментор, координаторы, консультанты</a:t>
            </a:r>
          </a:p>
          <a:p>
            <a:pPr marL="127000" indent="-95250">
              <a:buClr>
                <a:srgbClr val="00CC00"/>
              </a:buClr>
              <a:buSzPts val="900"/>
              <a:buFont typeface="Calibri"/>
              <a:buChar char="•"/>
            </a:pPr>
            <a:r>
              <a:rPr lang="ru-RU" sz="9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Ресурсы: </a:t>
            </a:r>
            <a:r>
              <a:rPr lang="ru-RU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</a:t>
            </a:r>
            <a:r>
              <a:rPr lang="ru-RU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лаборатория, </a:t>
            </a:r>
          </a:p>
          <a:p>
            <a:pPr marL="127000" indent="-95250">
              <a:buClr>
                <a:srgbClr val="00CC00"/>
              </a:buClr>
              <a:buSzPts val="900"/>
              <a:buFont typeface="Calibri"/>
              <a:buChar char="•"/>
            </a:pPr>
            <a:r>
              <a:rPr lang="ru-RU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данные</a:t>
            </a:r>
            <a:endParaRPr lang="en-US"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87;p25">
            <a:extLst>
              <a:ext uri="{FF2B5EF4-FFF2-40B4-BE49-F238E27FC236}">
                <a16:creationId xmlns:a16="http://schemas.microsoft.com/office/drawing/2014/main" id="{7B8C750B-6BD9-B140-BE32-AFEE9BF26265}"/>
              </a:ext>
            </a:extLst>
          </p:cNvPr>
          <p:cNvSpPr/>
          <p:nvPr/>
        </p:nvSpPr>
        <p:spPr>
          <a:xfrm>
            <a:off x="3621392" y="2414494"/>
            <a:ext cx="1879065" cy="928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27000" marR="0" lvl="0" indent="-95250" algn="l" rtl="0">
              <a:lnSpc>
                <a:spcPct val="100000"/>
              </a:lnSpc>
              <a:spcAft>
                <a:spcPts val="0"/>
              </a:spcAft>
              <a:buClr>
                <a:srgbClr val="00CC00"/>
              </a:buClr>
              <a:buSzPts val="900"/>
              <a:buFont typeface="Calibri"/>
              <a:buChar char="•"/>
            </a:pPr>
            <a:r>
              <a:rPr lang="en-US" sz="9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Онлайн-презентация</a:t>
            </a:r>
            <a:r>
              <a:rPr lang="en-US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9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проекта</a:t>
            </a:r>
            <a:endParaRPr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0" marR="0" lvl="0" indent="-95250" algn="l" rtl="0">
              <a:lnSpc>
                <a:spcPct val="100000"/>
              </a:lnSpc>
              <a:spcAft>
                <a:spcPts val="0"/>
              </a:spcAft>
              <a:buClr>
                <a:srgbClr val="00CC00"/>
              </a:buClr>
              <a:buSzPts val="900"/>
              <a:buFont typeface="Calibri"/>
              <a:buChar char="•"/>
            </a:pPr>
            <a:r>
              <a:rPr lang="ru-RU" sz="9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Выбор</a:t>
            </a:r>
            <a:r>
              <a:rPr lang="ru-RU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финалистов</a:t>
            </a:r>
            <a:endParaRPr lang="ru-RU" sz="9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0" marR="0" lvl="0" indent="-95250" algn="l" rtl="0">
              <a:lnSpc>
                <a:spcPct val="100000"/>
              </a:lnSpc>
              <a:spcAft>
                <a:spcPts val="0"/>
              </a:spcAft>
              <a:buClr>
                <a:srgbClr val="00CC00"/>
              </a:buClr>
              <a:buSzPts val="900"/>
              <a:buFont typeface="Calibri"/>
              <a:buChar char="•"/>
            </a:pPr>
            <a:r>
              <a:rPr lang="en-US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</a:t>
            </a:r>
            <a:r>
              <a:rPr lang="en-US" sz="9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Экспертиза</a:t>
            </a:r>
            <a:r>
              <a:rPr lang="en-US" sz="9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9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неудач</a:t>
            </a:r>
            <a:r>
              <a:rPr lang="en-US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». </a:t>
            </a:r>
            <a:r>
              <a:rPr lang="en-US" sz="9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Рекомендации</a:t>
            </a:r>
            <a:r>
              <a:rPr lang="en-US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9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</a:t>
            </a:r>
            <a:r>
              <a:rPr lang="en-US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9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зонам</a:t>
            </a:r>
            <a:r>
              <a:rPr lang="en-US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9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роста</a:t>
            </a:r>
            <a:r>
              <a:rPr lang="en-US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9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88;p25">
            <a:extLst>
              <a:ext uri="{FF2B5EF4-FFF2-40B4-BE49-F238E27FC236}">
                <a16:creationId xmlns:a16="http://schemas.microsoft.com/office/drawing/2014/main" id="{F5D71740-1EAC-7944-8E2B-D90363518C84}"/>
              </a:ext>
            </a:extLst>
          </p:cNvPr>
          <p:cNvSpPr/>
          <p:nvPr/>
        </p:nvSpPr>
        <p:spPr>
          <a:xfrm>
            <a:off x="5505965" y="2389015"/>
            <a:ext cx="1727583" cy="868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27000" marR="0" lvl="0" indent="-101600" algn="l" rtl="0">
              <a:lnSpc>
                <a:spcPct val="100000"/>
              </a:lnSpc>
              <a:spcAft>
                <a:spcPts val="0"/>
              </a:spcAft>
              <a:buClr>
                <a:srgbClr val="00CC00"/>
              </a:buClr>
              <a:buSzPts val="1000"/>
              <a:buFont typeface="Calibri"/>
              <a:buChar char="•"/>
            </a:pPr>
            <a:r>
              <a:rPr lang="en-US" sz="9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Оплачиваемая</a:t>
            </a:r>
            <a:r>
              <a:rPr lang="en-US" sz="9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9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поездка</a:t>
            </a:r>
            <a:r>
              <a:rPr lang="en-US" sz="9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</a:t>
            </a:r>
            <a:r>
              <a:rPr lang="en-US" sz="9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город</a:t>
            </a:r>
            <a:r>
              <a:rPr lang="en-US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9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финала</a:t>
            </a:r>
            <a:r>
              <a:rPr lang="en-US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0" marR="0" lvl="0" indent="-101600" algn="l" rtl="0">
              <a:lnSpc>
                <a:spcPct val="100000"/>
              </a:lnSpc>
              <a:spcAft>
                <a:spcPts val="0"/>
              </a:spcAft>
              <a:buClr>
                <a:srgbClr val="00CC00"/>
              </a:buClr>
              <a:buSzPts val="1000"/>
              <a:buFont typeface="Calibri"/>
              <a:buChar char="•"/>
            </a:pPr>
            <a:r>
              <a:rPr lang="en-US" sz="9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Жюри</a:t>
            </a:r>
            <a:r>
              <a:rPr lang="en-US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из </a:t>
            </a:r>
            <a:r>
              <a:rPr lang="en-US" sz="9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приглашенных</a:t>
            </a:r>
            <a:r>
              <a:rPr lang="en-US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9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топ-экспертов</a:t>
            </a:r>
            <a:r>
              <a:rPr lang="en-US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0" marR="0" lvl="0" indent="-101600" algn="l" rtl="0">
              <a:lnSpc>
                <a:spcPct val="100000"/>
              </a:lnSpc>
              <a:spcAft>
                <a:spcPts val="0"/>
              </a:spcAft>
              <a:buClr>
                <a:srgbClr val="00CC00"/>
              </a:buClr>
              <a:buSzPts val="1000"/>
              <a:buFont typeface="Calibri"/>
              <a:buChar char="•"/>
            </a:pPr>
            <a:r>
              <a:rPr lang="en-US" sz="9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Экскурсионно-деловая</a:t>
            </a:r>
            <a:r>
              <a:rPr lang="en-US" sz="9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90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программа</a:t>
            </a:r>
            <a:endParaRPr sz="9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108;p25">
            <a:extLst>
              <a:ext uri="{FF2B5EF4-FFF2-40B4-BE49-F238E27FC236}">
                <a16:creationId xmlns:a16="http://schemas.microsoft.com/office/drawing/2014/main" id="{8F77E999-187C-474F-993A-25F64937F5C2}"/>
              </a:ext>
            </a:extLst>
          </p:cNvPr>
          <p:cNvSpPr/>
          <p:nvPr/>
        </p:nvSpPr>
        <p:spPr>
          <a:xfrm>
            <a:off x="7371556" y="2412236"/>
            <a:ext cx="1670464" cy="17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27000" indent="-101600">
              <a:buClr>
                <a:srgbClr val="00CC00"/>
              </a:buClr>
              <a:buSzPts val="1000"/>
              <a:buFont typeface="Calibri"/>
              <a:buChar char="•"/>
            </a:pPr>
            <a:r>
              <a:rPr lang="ru-RU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Помощь в развитии проекта </a:t>
            </a:r>
            <a:r>
              <a:rPr lang="en-US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 АСИ,</a:t>
            </a:r>
            <a:r>
              <a:rPr lang="ru-RU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#МЫВМЕСТЕ</a:t>
            </a:r>
            <a:r>
              <a:rPr lang="ru-RU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гранты</a:t>
            </a:r>
            <a:r>
              <a:rPr lang="en-US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lang="en-US" sz="9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др</a:t>
            </a:r>
            <a:r>
              <a:rPr lang="en-US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127000" indent="-101600">
              <a:buClr>
                <a:srgbClr val="00CC00"/>
              </a:buClr>
              <a:buSzPts val="1000"/>
              <a:buFont typeface="Calibri"/>
              <a:buChar char="•"/>
            </a:pPr>
            <a:r>
              <a:rPr lang="en-US" sz="9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Стажировка</a:t>
            </a:r>
            <a:r>
              <a:rPr lang="en-US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lang="en-US" sz="9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практика</a:t>
            </a:r>
            <a:r>
              <a:rPr lang="en-US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в </a:t>
            </a:r>
            <a:r>
              <a:rPr lang="en-US" sz="9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Ecostandard</a:t>
            </a:r>
            <a:r>
              <a:rPr lang="en-US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group</a:t>
            </a:r>
            <a:r>
              <a:rPr lang="ru-RU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9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Мин</a:t>
            </a:r>
            <a:r>
              <a:rPr lang="ru-RU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труд</a:t>
            </a:r>
            <a:r>
              <a:rPr lang="en-US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ru-RU" sz="9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9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</a:t>
            </a:r>
            <a:r>
              <a:rPr lang="en-US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9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др</a:t>
            </a:r>
            <a:r>
              <a:rPr lang="en-US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88;p25">
            <a:extLst>
              <a:ext uri="{FF2B5EF4-FFF2-40B4-BE49-F238E27FC236}">
                <a16:creationId xmlns:a16="http://schemas.microsoft.com/office/drawing/2014/main" id="{848E19D8-A3B4-C543-84E6-7E172CBAC63F}"/>
              </a:ext>
            </a:extLst>
          </p:cNvPr>
          <p:cNvSpPr/>
          <p:nvPr/>
        </p:nvSpPr>
        <p:spPr>
          <a:xfrm>
            <a:off x="7438113" y="3476996"/>
            <a:ext cx="1637739" cy="550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27000" marR="0" lvl="0" indent="-101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CC00"/>
              </a:buClr>
              <a:buSzPts val="1000"/>
              <a:buFont typeface="Calibri"/>
              <a:buChar char="•"/>
            </a:pPr>
            <a:r>
              <a:rPr lang="ru-RU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Обучения и рекомендации</a:t>
            </a:r>
            <a:endParaRPr sz="9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105;p25">
            <a:extLst>
              <a:ext uri="{FF2B5EF4-FFF2-40B4-BE49-F238E27FC236}">
                <a16:creationId xmlns:a16="http://schemas.microsoft.com/office/drawing/2014/main" id="{6CDD6B80-55B5-DF45-A429-170687D496B8}"/>
              </a:ext>
            </a:extLst>
          </p:cNvPr>
          <p:cNvSpPr/>
          <p:nvPr/>
        </p:nvSpPr>
        <p:spPr>
          <a:xfrm>
            <a:off x="451695" y="1287873"/>
            <a:ext cx="504000" cy="504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1C0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105;p25">
            <a:extLst>
              <a:ext uri="{FF2B5EF4-FFF2-40B4-BE49-F238E27FC236}">
                <a16:creationId xmlns:a16="http://schemas.microsoft.com/office/drawing/2014/main" id="{35CC2B73-54E7-634A-8564-1B9A70594355}"/>
              </a:ext>
            </a:extLst>
          </p:cNvPr>
          <p:cNvSpPr/>
          <p:nvPr/>
        </p:nvSpPr>
        <p:spPr>
          <a:xfrm>
            <a:off x="2267450" y="1296870"/>
            <a:ext cx="504000" cy="504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1C0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105;p25">
            <a:extLst>
              <a:ext uri="{FF2B5EF4-FFF2-40B4-BE49-F238E27FC236}">
                <a16:creationId xmlns:a16="http://schemas.microsoft.com/office/drawing/2014/main" id="{CE5466F9-7572-ED45-96EC-5B62FA58B249}"/>
              </a:ext>
            </a:extLst>
          </p:cNvPr>
          <p:cNvSpPr/>
          <p:nvPr/>
        </p:nvSpPr>
        <p:spPr>
          <a:xfrm>
            <a:off x="4130752" y="1287873"/>
            <a:ext cx="504000" cy="504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1C0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105;p25">
            <a:extLst>
              <a:ext uri="{FF2B5EF4-FFF2-40B4-BE49-F238E27FC236}">
                <a16:creationId xmlns:a16="http://schemas.microsoft.com/office/drawing/2014/main" id="{F79D0A9F-67CB-C947-8808-9834F8097798}"/>
              </a:ext>
            </a:extLst>
          </p:cNvPr>
          <p:cNvSpPr/>
          <p:nvPr/>
        </p:nvSpPr>
        <p:spPr>
          <a:xfrm>
            <a:off x="5949614" y="1287873"/>
            <a:ext cx="504000" cy="504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1C0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105;p25">
            <a:extLst>
              <a:ext uri="{FF2B5EF4-FFF2-40B4-BE49-F238E27FC236}">
                <a16:creationId xmlns:a16="http://schemas.microsoft.com/office/drawing/2014/main" id="{37A13766-F8D4-7A49-9530-9BC18F6A9FC0}"/>
              </a:ext>
            </a:extLst>
          </p:cNvPr>
          <p:cNvSpPr/>
          <p:nvPr/>
        </p:nvSpPr>
        <p:spPr>
          <a:xfrm>
            <a:off x="7756212" y="1298382"/>
            <a:ext cx="504000" cy="504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1C0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4620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2C97F7-BFA5-5246-9C9E-0ED42C867B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r="1600" b="19231"/>
          <a:stretch/>
        </p:blipFill>
        <p:spPr>
          <a:xfrm>
            <a:off x="2372815" y="1055096"/>
            <a:ext cx="5281386" cy="338137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00550B6-736F-5B4E-98B4-B6E92BFF0EE3}"/>
              </a:ext>
            </a:extLst>
          </p:cNvPr>
          <p:cNvSpPr/>
          <p:nvPr/>
        </p:nvSpPr>
        <p:spPr>
          <a:xfrm>
            <a:off x="3275864" y="2557687"/>
            <a:ext cx="114300" cy="114301"/>
          </a:xfrm>
          <a:prstGeom prst="rect">
            <a:avLst/>
          </a:prstGeom>
          <a:solidFill>
            <a:srgbClr val="00C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5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B5A5A47-5131-C34F-8F64-BAD072BABFD5}"/>
              </a:ext>
            </a:extLst>
          </p:cNvPr>
          <p:cNvSpPr/>
          <p:nvPr/>
        </p:nvSpPr>
        <p:spPr>
          <a:xfrm>
            <a:off x="3161564" y="3123589"/>
            <a:ext cx="114300" cy="114301"/>
          </a:xfrm>
          <a:prstGeom prst="rect">
            <a:avLst/>
          </a:prstGeom>
          <a:solidFill>
            <a:srgbClr val="00C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5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48ECFE9-EE45-5C4D-B706-A297ABA9E37F}"/>
              </a:ext>
            </a:extLst>
          </p:cNvPr>
          <p:cNvSpPr/>
          <p:nvPr/>
        </p:nvSpPr>
        <p:spPr>
          <a:xfrm>
            <a:off x="5486584" y="3733175"/>
            <a:ext cx="108000" cy="108000"/>
          </a:xfrm>
          <a:prstGeom prst="rect">
            <a:avLst/>
          </a:prstGeom>
          <a:solidFill>
            <a:srgbClr val="00C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5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8F7FAD8-7336-CC40-ACF0-A9F37B54840F}"/>
              </a:ext>
            </a:extLst>
          </p:cNvPr>
          <p:cNvSpPr/>
          <p:nvPr/>
        </p:nvSpPr>
        <p:spPr>
          <a:xfrm>
            <a:off x="4787711" y="3265721"/>
            <a:ext cx="114300" cy="114301"/>
          </a:xfrm>
          <a:prstGeom prst="rect">
            <a:avLst/>
          </a:prstGeom>
          <a:solidFill>
            <a:srgbClr val="00C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5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E092996E-47CF-BC4D-ABED-3A62303A2AC1}"/>
              </a:ext>
            </a:extLst>
          </p:cNvPr>
          <p:cNvSpPr/>
          <p:nvPr/>
        </p:nvSpPr>
        <p:spPr>
          <a:xfrm>
            <a:off x="4546956" y="3480828"/>
            <a:ext cx="114300" cy="114301"/>
          </a:xfrm>
          <a:prstGeom prst="rect">
            <a:avLst/>
          </a:prstGeom>
          <a:solidFill>
            <a:srgbClr val="00C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5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1056B53-722F-8D9D-705D-078C0D607719}"/>
              </a:ext>
            </a:extLst>
          </p:cNvPr>
          <p:cNvSpPr/>
          <p:nvPr/>
        </p:nvSpPr>
        <p:spPr>
          <a:xfrm>
            <a:off x="2911437" y="3465429"/>
            <a:ext cx="114300" cy="114301"/>
          </a:xfrm>
          <a:prstGeom prst="rect">
            <a:avLst/>
          </a:prstGeom>
          <a:solidFill>
            <a:srgbClr val="00C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5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8ED6C22-F8CC-414C-BAFE-8C9538DB43B7}"/>
              </a:ext>
            </a:extLst>
          </p:cNvPr>
          <p:cNvSpPr/>
          <p:nvPr/>
        </p:nvSpPr>
        <p:spPr>
          <a:xfrm>
            <a:off x="1089199" y="1160408"/>
            <a:ext cx="22288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latin typeface="+mn-lt"/>
              </a:rPr>
              <a:t>«</a:t>
            </a:r>
            <a:r>
              <a:rPr lang="ru-RU" sz="900" dirty="0" err="1">
                <a:latin typeface="+mn-lt"/>
              </a:rPr>
              <a:t>Эколь</a:t>
            </a:r>
            <a:r>
              <a:rPr lang="ru-RU" sz="900" dirty="0">
                <a:latin typeface="+mn-lt"/>
              </a:rPr>
              <a:t>» - онлайн-журнал о моде и экологии</a:t>
            </a:r>
          </a:p>
          <a:p>
            <a:r>
              <a:rPr lang="ru-RU" sz="900" dirty="0">
                <a:solidFill>
                  <a:srgbClr val="00C05B"/>
                </a:solidFill>
                <a:latin typeface="+mn-lt"/>
              </a:rPr>
              <a:t>Москва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46CB7D0-5C17-7841-8D24-8B513A9630DE}"/>
              </a:ext>
            </a:extLst>
          </p:cNvPr>
          <p:cNvSpPr/>
          <p:nvPr/>
        </p:nvSpPr>
        <p:spPr>
          <a:xfrm>
            <a:off x="5098474" y="1210121"/>
            <a:ext cx="214448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latin typeface="+mn-lt"/>
              </a:rPr>
              <a:t>Внедрение технологий NFT в</a:t>
            </a:r>
          </a:p>
          <a:p>
            <a:r>
              <a:rPr lang="ru-RU" sz="900" dirty="0">
                <a:latin typeface="+mn-lt"/>
              </a:rPr>
              <a:t>экологические кейсы</a:t>
            </a:r>
          </a:p>
          <a:p>
            <a:r>
              <a:rPr lang="ru-RU" sz="900" dirty="0">
                <a:solidFill>
                  <a:srgbClr val="00C05B"/>
                </a:solidFill>
                <a:latin typeface="+mn-lt"/>
              </a:rPr>
              <a:t>Томск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B9C60BC-B968-7646-8A1E-0E1D0FB0117B}"/>
              </a:ext>
            </a:extLst>
          </p:cNvPr>
          <p:cNvSpPr/>
          <p:nvPr/>
        </p:nvSpPr>
        <p:spPr>
          <a:xfrm>
            <a:off x="7032934" y="4095196"/>
            <a:ext cx="16097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latin typeface="+mn-lt"/>
              </a:rPr>
              <a:t>«Путь отходов в городе Улан-Удэ»</a:t>
            </a:r>
          </a:p>
          <a:p>
            <a:r>
              <a:rPr lang="ru-RU" sz="900" dirty="0">
                <a:solidFill>
                  <a:srgbClr val="00C05B"/>
                </a:solidFill>
                <a:latin typeface="+mn-lt"/>
              </a:rPr>
              <a:t>Улан-Удэ</a:t>
            </a:r>
          </a:p>
        </p:txBody>
      </p:sp>
      <p:pic>
        <p:nvPicPr>
          <p:cNvPr id="13" name="Google Shape;119;p26">
            <a:extLst>
              <a:ext uri="{FF2B5EF4-FFF2-40B4-BE49-F238E27FC236}">
                <a16:creationId xmlns:a16="http://schemas.microsoft.com/office/drawing/2014/main" id="{6B8D39F8-8320-5349-969B-7457BD2305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3902" y="1205447"/>
            <a:ext cx="540000" cy="540000"/>
          </a:xfrm>
          <a:prstGeom prst="ellipse">
            <a:avLst/>
          </a:prstGeom>
          <a:noFill/>
          <a:ln w="3175">
            <a:noFill/>
          </a:ln>
        </p:spPr>
      </p:pic>
      <p:pic>
        <p:nvPicPr>
          <p:cNvPr id="14" name="Google Shape;123;p26">
            <a:extLst>
              <a:ext uri="{FF2B5EF4-FFF2-40B4-BE49-F238E27FC236}">
                <a16:creationId xmlns:a16="http://schemas.microsoft.com/office/drawing/2014/main" id="{D85E0668-0B6A-5442-8BE1-D9397840E1D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8116"/>
          <a:stretch/>
        </p:blipFill>
        <p:spPr>
          <a:xfrm>
            <a:off x="453902" y="1923558"/>
            <a:ext cx="540000" cy="540000"/>
          </a:xfrm>
          <a:prstGeom prst="ellipse">
            <a:avLst/>
          </a:prstGeom>
          <a:noFill/>
          <a:ln w="12700">
            <a:noFill/>
          </a:ln>
        </p:spPr>
      </p:pic>
      <p:pic>
        <p:nvPicPr>
          <p:cNvPr id="15" name="Google Shape;127;p26">
            <a:extLst>
              <a:ext uri="{FF2B5EF4-FFF2-40B4-BE49-F238E27FC236}">
                <a16:creationId xmlns:a16="http://schemas.microsoft.com/office/drawing/2014/main" id="{7DD15AF7-A296-BA41-96C5-76E59E0A159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5999"/>
          <a:stretch/>
        </p:blipFill>
        <p:spPr>
          <a:xfrm>
            <a:off x="453902" y="3377085"/>
            <a:ext cx="540000" cy="540000"/>
          </a:xfrm>
          <a:prstGeom prst="ellipse">
            <a:avLst/>
          </a:prstGeom>
          <a:noFill/>
          <a:ln w="12700">
            <a:noFill/>
          </a:ln>
        </p:spPr>
      </p:pic>
      <p:pic>
        <p:nvPicPr>
          <p:cNvPr id="16" name="Google Shape;135;p26">
            <a:extLst>
              <a:ext uri="{FF2B5EF4-FFF2-40B4-BE49-F238E27FC236}">
                <a16:creationId xmlns:a16="http://schemas.microsoft.com/office/drawing/2014/main" id="{D0977C01-E03E-5C44-85FA-DD88A8313CE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58576" y="1232914"/>
            <a:ext cx="540000" cy="540000"/>
          </a:xfrm>
          <a:prstGeom prst="ellipse">
            <a:avLst/>
          </a:prstGeom>
          <a:noFill/>
          <a:ln w="12700">
            <a:noFill/>
          </a:ln>
        </p:spPr>
      </p:pic>
      <p:pic>
        <p:nvPicPr>
          <p:cNvPr id="17" name="Google Shape;136;p26">
            <a:extLst>
              <a:ext uri="{FF2B5EF4-FFF2-40B4-BE49-F238E27FC236}">
                <a16:creationId xmlns:a16="http://schemas.microsoft.com/office/drawing/2014/main" id="{60DCFE22-064A-084C-8857-6BE39CFBFAF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41466" y="1242506"/>
            <a:ext cx="521583" cy="540000"/>
          </a:xfrm>
          <a:prstGeom prst="ellipse">
            <a:avLst/>
          </a:prstGeom>
          <a:noFill/>
          <a:ln w="12700">
            <a:noFill/>
          </a:ln>
        </p:spPr>
      </p:pic>
      <p:pic>
        <p:nvPicPr>
          <p:cNvPr id="18" name="Google Shape;131;p26">
            <a:extLst>
              <a:ext uri="{FF2B5EF4-FFF2-40B4-BE49-F238E27FC236}">
                <a16:creationId xmlns:a16="http://schemas.microsoft.com/office/drawing/2014/main" id="{546798C3-FC14-DD45-8332-FB60728CA41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76194" y="4124607"/>
            <a:ext cx="540000" cy="540000"/>
          </a:xfrm>
          <a:prstGeom prst="ellipse">
            <a:avLst/>
          </a:prstGeom>
          <a:noFill/>
          <a:ln w="12700">
            <a:noFill/>
          </a:ln>
        </p:spPr>
      </p:pic>
      <p:pic>
        <p:nvPicPr>
          <p:cNvPr id="19" name="Google Shape;132;p26">
            <a:extLst>
              <a:ext uri="{FF2B5EF4-FFF2-40B4-BE49-F238E27FC236}">
                <a16:creationId xmlns:a16="http://schemas.microsoft.com/office/drawing/2014/main" id="{07947EC1-C949-9E4F-872B-16F3E2F58DC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06207" y="4127635"/>
            <a:ext cx="540000" cy="540000"/>
          </a:xfrm>
          <a:prstGeom prst="ellipse">
            <a:avLst/>
          </a:prstGeom>
          <a:noFill/>
          <a:ln w="12700">
            <a:noFill/>
          </a:ln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E67B504-5889-5545-99F8-D53E3D9C3F37}"/>
              </a:ext>
            </a:extLst>
          </p:cNvPr>
          <p:cNvSpPr/>
          <p:nvPr/>
        </p:nvSpPr>
        <p:spPr>
          <a:xfrm>
            <a:off x="1096721" y="4065213"/>
            <a:ext cx="17356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latin typeface="+mn-lt"/>
              </a:rPr>
              <a:t>Справочник молодого эколога – мобильное приложение  </a:t>
            </a:r>
          </a:p>
          <a:p>
            <a:r>
              <a:rPr lang="ru-RU" sz="900" dirty="0">
                <a:solidFill>
                  <a:srgbClr val="00C05B"/>
                </a:solidFill>
                <a:latin typeface="+mn-lt"/>
              </a:rPr>
              <a:t>Новосибирск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D7646A3-C033-3F4D-B3FB-4EEF199B864D}"/>
              </a:ext>
            </a:extLst>
          </p:cNvPr>
          <p:cNvSpPr/>
          <p:nvPr/>
        </p:nvSpPr>
        <p:spPr>
          <a:xfrm>
            <a:off x="1089199" y="3369524"/>
            <a:ext cx="162182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latin typeface="+mn-lt"/>
              </a:rPr>
              <a:t>Калькулятор парниковых газов</a:t>
            </a:r>
          </a:p>
          <a:p>
            <a:r>
              <a:rPr lang="ru-RU" sz="900" dirty="0">
                <a:solidFill>
                  <a:srgbClr val="00C05B"/>
                </a:solidFill>
                <a:latin typeface="+mn-lt"/>
              </a:rPr>
              <a:t>Махачкала</a:t>
            </a:r>
          </a:p>
        </p:txBody>
      </p:sp>
      <p:pic>
        <p:nvPicPr>
          <p:cNvPr id="27" name="Рисунок 26" descr="Изображение выглядит как Человеческое лицо, улыбка, человек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EC772B38-9D0C-5BEA-768C-57DD574723FC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3902" y="4095196"/>
            <a:ext cx="540000" cy="554884"/>
          </a:xfrm>
          <a:prstGeom prst="ellipse">
            <a:avLst/>
          </a:prstGeom>
          <a:noFill/>
          <a:ln w="12700">
            <a:noFill/>
          </a:ln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A4A5A574-DCA9-E548-4FA1-EE0EF13CC6A2}"/>
              </a:ext>
            </a:extLst>
          </p:cNvPr>
          <p:cNvSpPr/>
          <p:nvPr/>
        </p:nvSpPr>
        <p:spPr>
          <a:xfrm>
            <a:off x="1089199" y="1817987"/>
            <a:ext cx="2228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latin typeface="+mn-lt"/>
              </a:rPr>
              <a:t>Настольная игра </a:t>
            </a:r>
          </a:p>
          <a:p>
            <a:r>
              <a:rPr lang="ru-RU" sz="900" dirty="0">
                <a:latin typeface="+mn-lt"/>
              </a:rPr>
              <a:t>«Экологические вызовы </a:t>
            </a:r>
            <a:endParaRPr lang="en-US" sz="900" dirty="0">
              <a:latin typeface="+mn-lt"/>
            </a:endParaRPr>
          </a:p>
          <a:p>
            <a:r>
              <a:rPr lang="en-US" sz="900" dirty="0">
                <a:latin typeface="+mn-lt"/>
              </a:rPr>
              <a:t>XXI </a:t>
            </a:r>
            <a:r>
              <a:rPr lang="ru-RU" sz="900" dirty="0">
                <a:latin typeface="+mn-lt"/>
              </a:rPr>
              <a:t>века»</a:t>
            </a:r>
          </a:p>
          <a:p>
            <a:r>
              <a:rPr lang="ru-RU" sz="900" dirty="0">
                <a:solidFill>
                  <a:srgbClr val="00C05B"/>
                </a:solidFill>
                <a:latin typeface="+mn-lt"/>
              </a:rPr>
              <a:t>Москва</a:t>
            </a:r>
          </a:p>
        </p:txBody>
      </p:sp>
      <p:sp>
        <p:nvSpPr>
          <p:cNvPr id="33" name="Google Shape;50;p22">
            <a:extLst>
              <a:ext uri="{FF2B5EF4-FFF2-40B4-BE49-F238E27FC236}">
                <a16:creationId xmlns:a16="http://schemas.microsoft.com/office/drawing/2014/main" id="{8BD60B44-F643-78B6-9065-393A77A9057A}"/>
              </a:ext>
            </a:extLst>
          </p:cNvPr>
          <p:cNvSpPr/>
          <p:nvPr/>
        </p:nvSpPr>
        <p:spPr>
          <a:xfrm>
            <a:off x="0" y="4782471"/>
            <a:ext cx="9144000" cy="361165"/>
          </a:xfrm>
          <a:prstGeom prst="rect">
            <a:avLst/>
          </a:prstGeom>
          <a:solidFill>
            <a:srgbClr val="01C05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18;p26">
            <a:extLst>
              <a:ext uri="{FF2B5EF4-FFF2-40B4-BE49-F238E27FC236}">
                <a16:creationId xmlns:a16="http://schemas.microsoft.com/office/drawing/2014/main" id="{FC7328C3-332D-6B03-FEE4-8801D8E7026E}"/>
              </a:ext>
            </a:extLst>
          </p:cNvPr>
          <p:cNvSpPr/>
          <p:nvPr/>
        </p:nvSpPr>
        <p:spPr>
          <a:xfrm>
            <a:off x="329235" y="291882"/>
            <a:ext cx="4698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Кейсы</a:t>
            </a:r>
            <a:r>
              <a:rPr lang="en-US" sz="3600" b="1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3600" b="1" i="0" u="none" strike="noStrike" cap="none" dirty="0" err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участников</a:t>
            </a:r>
            <a:endParaRPr sz="3600" b="1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7" name="Google Shape;49;p22">
            <a:extLst>
              <a:ext uri="{FF2B5EF4-FFF2-40B4-BE49-F238E27FC236}">
                <a16:creationId xmlns:a16="http://schemas.microsoft.com/office/drawing/2014/main" id="{7536AAE4-6B5D-4861-3D50-EDFF63B3AD11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068099" y="147968"/>
            <a:ext cx="869023" cy="523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Рисунок 29"/>
          <p:cNvPicPr/>
          <p:nvPr/>
        </p:nvPicPr>
        <p:blipFill>
          <a:blip r:embed="rId1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2" y="2658974"/>
            <a:ext cx="540000" cy="540000"/>
          </a:xfrm>
          <a:prstGeom prst="ellipse">
            <a:avLst/>
          </a:prstGeom>
          <a:noFill/>
          <a:ln w="12700">
            <a:noFill/>
          </a:ln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C00550B6-736F-5B4E-98B4-B6E92BFF0EE3}"/>
              </a:ext>
            </a:extLst>
          </p:cNvPr>
          <p:cNvSpPr/>
          <p:nvPr/>
        </p:nvSpPr>
        <p:spPr>
          <a:xfrm>
            <a:off x="3159972" y="2315238"/>
            <a:ext cx="114300" cy="114301"/>
          </a:xfrm>
          <a:prstGeom prst="rect">
            <a:avLst/>
          </a:prstGeom>
          <a:solidFill>
            <a:srgbClr val="00C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5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A4A5A574-DCA9-E548-4FA1-EE0EF13CC6A2}"/>
              </a:ext>
            </a:extLst>
          </p:cNvPr>
          <p:cNvSpPr/>
          <p:nvPr/>
        </p:nvSpPr>
        <p:spPr>
          <a:xfrm>
            <a:off x="1089198" y="2488177"/>
            <a:ext cx="2062205" cy="784830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>
            <a:spAutoFit/>
          </a:bodyPr>
          <a:lstStyle/>
          <a:p>
            <a:r>
              <a:rPr lang="ru-RU" sz="900" dirty="0">
                <a:latin typeface="+mn-lt"/>
              </a:rPr>
              <a:t>«Создание интерактивной карты пунктов сортировки и переработки пищевых отходов для юридических лиц»</a:t>
            </a:r>
          </a:p>
          <a:p>
            <a:r>
              <a:rPr lang="ru-RU" sz="900" dirty="0">
                <a:solidFill>
                  <a:srgbClr val="00C05B"/>
                </a:solidFill>
                <a:latin typeface="+mn-lt"/>
              </a:rPr>
              <a:t>Санкт-Петербург</a:t>
            </a:r>
          </a:p>
        </p:txBody>
      </p:sp>
      <p:pic>
        <p:nvPicPr>
          <p:cNvPr id="35" name="Рисунок 34"/>
          <p:cNvPicPr/>
          <p:nvPr/>
        </p:nvPicPr>
        <p:blipFill>
          <a:blip r:embed="rId1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81" y="4125511"/>
            <a:ext cx="564773" cy="540000"/>
          </a:xfrm>
          <a:prstGeom prst="ellipse">
            <a:avLst/>
          </a:prstGeom>
          <a:noFill/>
          <a:ln w="12700">
            <a:noFill/>
          </a:ln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9B9C60BC-B968-7646-8A1E-0E1D0FB0117B}"/>
              </a:ext>
            </a:extLst>
          </p:cNvPr>
          <p:cNvSpPr/>
          <p:nvPr/>
        </p:nvSpPr>
        <p:spPr>
          <a:xfrm>
            <a:off x="3983378" y="4205126"/>
            <a:ext cx="1609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/>
              <a:t>«Чилим. Чистые берега»</a:t>
            </a:r>
          </a:p>
          <a:p>
            <a:r>
              <a:rPr lang="ru-RU" sz="900" dirty="0">
                <a:solidFill>
                  <a:srgbClr val="00C05B"/>
                </a:solidFill>
                <a:latin typeface="+mn-lt"/>
              </a:rPr>
              <a:t>Астрахань</a:t>
            </a:r>
          </a:p>
        </p:txBody>
      </p:sp>
    </p:spTree>
    <p:extLst>
      <p:ext uri="{BB962C8B-B14F-4D97-AF65-F5344CB8AC3E}">
        <p14:creationId xmlns:p14="http://schemas.microsoft.com/office/powerpoint/2010/main" val="1812886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21" b="14765"/>
          <a:stretch/>
        </p:blipFill>
        <p:spPr>
          <a:xfrm>
            <a:off x="1373463" y="0"/>
            <a:ext cx="7770537" cy="519591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27F18EF-5756-294C-BE88-45C9C9357239}"/>
              </a:ext>
            </a:extLst>
          </p:cNvPr>
          <p:cNvSpPr/>
          <p:nvPr/>
        </p:nvSpPr>
        <p:spPr>
          <a:xfrm>
            <a:off x="1" y="0"/>
            <a:ext cx="2631440" cy="51959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0" name="Google Shape;420;g16f56fe885a_0_544"/>
          <p:cNvSpPr/>
          <p:nvPr/>
        </p:nvSpPr>
        <p:spPr>
          <a:xfrm>
            <a:off x="329235" y="291882"/>
            <a:ext cx="4698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3600" b="1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Партнеры</a:t>
            </a:r>
            <a:endParaRPr sz="3600" b="1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21" name="Google Shape;421;g16f56fe885a_0_5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6734" y="4115856"/>
            <a:ext cx="1211754" cy="419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g16f56fe885a_0_5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9205" y="1286433"/>
            <a:ext cx="1486813" cy="1251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g16f56fe885a_0_5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9205" y="2705284"/>
            <a:ext cx="1546740" cy="823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88;g16f56fe885a_0_503">
            <a:extLst>
              <a:ext uri="{FF2B5EF4-FFF2-40B4-BE49-F238E27FC236}">
                <a16:creationId xmlns:a16="http://schemas.microsoft.com/office/drawing/2014/main" id="{41A324F3-0025-9343-8FDD-8E4C6C9C75B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68099" y="147968"/>
            <a:ext cx="869023" cy="5231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8919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" descr="blob:https://web.whatsapp.com/9f67a6c6-c0dc-4c33-b255-ba3b4ccee72f"/>
          <p:cNvSpPr/>
          <p:nvPr/>
        </p:nvSpPr>
        <p:spPr>
          <a:xfrm>
            <a:off x="116681" y="-108347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1" descr="https://static.tildacdn.com/tild6138-6364-4737-a166-643139656265/logo0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871" y="4168960"/>
            <a:ext cx="906544" cy="906544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"/>
          <p:cNvSpPr/>
          <p:nvPr/>
        </p:nvSpPr>
        <p:spPr>
          <a:xfrm>
            <a:off x="329235" y="291882"/>
            <a:ext cx="4698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Контакты</a:t>
            </a:r>
            <a:endParaRPr sz="3600" b="1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60" name="Google Shape;160;p1"/>
          <p:cNvSpPr/>
          <p:nvPr/>
        </p:nvSpPr>
        <p:spPr>
          <a:xfrm>
            <a:off x="1344804" y="3072166"/>
            <a:ext cx="1794164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sng" strike="noStrike" cap="none" dirty="0">
                <a:solidFill>
                  <a:srgbClr val="0C0C0C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/>
            </a:r>
            <a:br>
              <a:rPr lang="en-US" sz="1400" b="0" i="0" u="sng" strike="noStrike" cap="none" dirty="0">
                <a:solidFill>
                  <a:srgbClr val="0C0C0C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</a:br>
            <a:r>
              <a:rPr lang="en-US" sz="1600" b="0" i="0" u="sng" strike="noStrike" cap="none" dirty="0">
                <a:solidFill>
                  <a:srgbClr val="0C0C0C"/>
                </a:solidFill>
                <a:latin typeface="Corbel" panose="020B0503020204020204" pitchFamily="34" charset="0"/>
                <a:ea typeface="Montserrat Alternates"/>
                <a:cs typeface="Montserrat Alternates"/>
                <a:sym typeface="Montserrat Alternate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info@zelsvet.pro</a:t>
            </a:r>
            <a:r>
              <a:rPr lang="en-US" sz="1600" b="0" i="0" u="none" strike="noStrike" cap="none" dirty="0">
                <a:solidFill>
                  <a:srgbClr val="0C0C0C"/>
                </a:solidFill>
                <a:latin typeface="Corbel" panose="020B0503020204020204" pitchFamily="34" charset="0"/>
                <a:sym typeface="Arial"/>
              </a:rPr>
              <a:t/>
            </a:r>
            <a:br>
              <a:rPr lang="en-US" sz="1600" b="0" i="0" u="none" strike="noStrike" cap="none" dirty="0">
                <a:solidFill>
                  <a:srgbClr val="0C0C0C"/>
                </a:solidFill>
                <a:latin typeface="Corbel" panose="020B0503020204020204" pitchFamily="34" charset="0"/>
                <a:sym typeface="Arial"/>
              </a:rPr>
            </a:br>
            <a:r>
              <a:rPr lang="en-US" sz="1600" dirty="0">
                <a:solidFill>
                  <a:srgbClr val="0C0C0C"/>
                </a:solidFill>
                <a:latin typeface="Corbel" panose="020B0503020204020204" pitchFamily="34" charset="0"/>
              </a:rPr>
              <a:t>+7 495 229 14 92</a:t>
            </a:r>
            <a:endParaRPr sz="1600" dirty="0">
              <a:solidFill>
                <a:srgbClr val="0C0C0C"/>
              </a:solidFill>
              <a:latin typeface="Corbel" panose="020B0503020204020204" pitchFamily="34" charset="0"/>
            </a:endParaRPr>
          </a:p>
        </p:txBody>
      </p:sp>
      <p:pic>
        <p:nvPicPr>
          <p:cNvPr id="161" name="Google Shape;161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6549" y="1264033"/>
            <a:ext cx="2050674" cy="1932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" t="18960"/>
          <a:stretch/>
        </p:blipFill>
        <p:spPr>
          <a:xfrm>
            <a:off x="5025225" y="-1300"/>
            <a:ext cx="4118775" cy="51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4166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7318</TotalTime>
  <Words>451</Words>
  <Application>Microsoft Office PowerPoint</Application>
  <PresentationFormat>Экран (16:9)</PresentationFormat>
  <Paragraphs>110</Paragraphs>
  <Slides>9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Arial Narrow</vt:lpstr>
      <vt:lpstr>Montserrat</vt:lpstr>
      <vt:lpstr>Montserrat Alternates</vt:lpstr>
      <vt:lpstr>Calibri</vt:lpstr>
      <vt:lpstr>Corbel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Трифонова Валерия</dc:creator>
  <cp:lastModifiedBy>Веселова Катерина</cp:lastModifiedBy>
  <cp:revision>38</cp:revision>
  <cp:lastPrinted>2023-06-21T12:40:03Z</cp:lastPrinted>
  <dcterms:modified xsi:type="dcterms:W3CDTF">2023-08-04T13:49:27Z</dcterms:modified>
</cp:coreProperties>
</file>